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14" r:id="rId2"/>
    <p:sldId id="315" r:id="rId3"/>
    <p:sldId id="317" r:id="rId4"/>
    <p:sldId id="318" r:id="rId5"/>
    <p:sldId id="319" r:id="rId6"/>
    <p:sldId id="320" r:id="rId7"/>
    <p:sldId id="306" r:id="rId8"/>
    <p:sldId id="321" r:id="rId9"/>
    <p:sldId id="322" r:id="rId10"/>
    <p:sldId id="305" r:id="rId11"/>
    <p:sldId id="316" r:id="rId12"/>
    <p:sldId id="307" r:id="rId13"/>
    <p:sldId id="323" r:id="rId14"/>
    <p:sldId id="309" r:id="rId15"/>
    <p:sldId id="324" r:id="rId16"/>
    <p:sldId id="310" r:id="rId17"/>
    <p:sldId id="312" r:id="rId18"/>
    <p:sldId id="325" r:id="rId19"/>
    <p:sldId id="313" r:id="rId20"/>
    <p:sldId id="326" r:id="rId21"/>
    <p:sldId id="327" r:id="rId22"/>
    <p:sldId id="277" r:id="rId23"/>
    <p:sldId id="258" r:id="rId24"/>
    <p:sldId id="273" r:id="rId25"/>
    <p:sldId id="274" r:id="rId26"/>
    <p:sldId id="296" r:id="rId27"/>
    <p:sldId id="295" r:id="rId28"/>
    <p:sldId id="275" r:id="rId29"/>
    <p:sldId id="262" r:id="rId30"/>
    <p:sldId id="265" r:id="rId31"/>
    <p:sldId id="267" r:id="rId32"/>
    <p:sldId id="272" r:id="rId33"/>
    <p:sldId id="269" r:id="rId34"/>
    <p:sldId id="282" r:id="rId35"/>
    <p:sldId id="280" r:id="rId36"/>
    <p:sldId id="289" r:id="rId37"/>
    <p:sldId id="283" r:id="rId38"/>
    <p:sldId id="284" r:id="rId39"/>
    <p:sldId id="285" r:id="rId40"/>
    <p:sldId id="279" r:id="rId41"/>
    <p:sldId id="287" r:id="rId42"/>
    <p:sldId id="288" r:id="rId4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678" y="-96"/>
      </p:cViewPr>
      <p:guideLst>
        <p:guide orient="horz" pos="2160"/>
        <p:guide pos="2880"/>
      </p:guideLst>
    </p:cSldViewPr>
  </p:slideViewPr>
  <p:notesTextViewPr>
    <p:cViewPr>
      <p:scale>
        <a:sx n="1" d="1"/>
        <a:sy n="1" d="1"/>
      </p:scale>
      <p:origin x="0" y="0"/>
    </p:cViewPr>
  </p:notesTextViewPr>
  <p:sorterViewPr>
    <p:cViewPr>
      <p:scale>
        <a:sx n="100" d="100"/>
        <a:sy n="100" d="100"/>
      </p:scale>
      <p:origin x="0" y="107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EEFEE9-D223-44DA-AEBD-8D6DB9A54D37}" type="datetimeFigureOut">
              <a:rPr lang="sv-SE" smtClean="0"/>
              <a:t>2012-10-15</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A5BDE2-46B0-4332-8615-249B2009919C}" type="slidenum">
              <a:rPr lang="sv-SE" smtClean="0"/>
              <a:t>‹#›</a:t>
            </a:fld>
            <a:endParaRPr lang="sv-SE"/>
          </a:p>
        </p:txBody>
      </p:sp>
    </p:spTree>
    <p:extLst>
      <p:ext uri="{BB962C8B-B14F-4D97-AF65-F5344CB8AC3E}">
        <p14:creationId xmlns:p14="http://schemas.microsoft.com/office/powerpoint/2010/main" val="13789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A5BDE2-46B0-4332-8615-249B2009919C}" type="slidenum">
              <a:rPr lang="sv-SE" smtClean="0"/>
              <a:t>9</a:t>
            </a:fld>
            <a:endParaRPr lang="sv-SE"/>
          </a:p>
        </p:txBody>
      </p:sp>
    </p:spTree>
    <p:extLst>
      <p:ext uri="{BB962C8B-B14F-4D97-AF65-F5344CB8AC3E}">
        <p14:creationId xmlns:p14="http://schemas.microsoft.com/office/powerpoint/2010/main" val="279111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16244B-6421-476B-BB77-1A50640C7122}" type="slidenum">
              <a:rPr lang="sv-SE"/>
              <a:pPr/>
              <a:t>42</a:t>
            </a:fld>
            <a:endParaRPr lang="sv-SE"/>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7D98CFC0-51AF-4D43-AAA9-FEAFEE60BAC3}" type="datetimeFigureOut">
              <a:rPr lang="sv-SE" smtClean="0"/>
              <a:t>2012-10-15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195464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D98CFC0-51AF-4D43-AAA9-FEAFEE60BAC3}" type="datetimeFigureOut">
              <a:rPr lang="sv-SE" smtClean="0"/>
              <a:t>2012-10-15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281702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D98CFC0-51AF-4D43-AAA9-FEAFEE60BAC3}" type="datetimeFigureOut">
              <a:rPr lang="sv-SE" smtClean="0"/>
              <a:t>2012-10-15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276145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D98CFC0-51AF-4D43-AAA9-FEAFEE60BAC3}" type="datetimeFigureOut">
              <a:rPr lang="sv-SE" smtClean="0"/>
              <a:t>2012-10-15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426604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D98CFC0-51AF-4D43-AAA9-FEAFEE60BAC3}" type="datetimeFigureOut">
              <a:rPr lang="sv-SE" smtClean="0"/>
              <a:t>2012-10-15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394965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D98CFC0-51AF-4D43-AAA9-FEAFEE60BAC3}" type="datetimeFigureOut">
              <a:rPr lang="sv-SE" smtClean="0"/>
              <a:t>2012-10-15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3683646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7D98CFC0-51AF-4D43-AAA9-FEAFEE60BAC3}" type="datetimeFigureOut">
              <a:rPr lang="sv-SE" smtClean="0"/>
              <a:t>2012-10-15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2144098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7D98CFC0-51AF-4D43-AAA9-FEAFEE60BAC3}" type="datetimeFigureOut">
              <a:rPr lang="sv-SE" smtClean="0"/>
              <a:t>2012-10-15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921808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D98CFC0-51AF-4D43-AAA9-FEAFEE60BAC3}" type="datetimeFigureOut">
              <a:rPr lang="sv-SE" smtClean="0"/>
              <a:t>2012-10-15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71682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D98CFC0-51AF-4D43-AAA9-FEAFEE60BAC3}" type="datetimeFigureOut">
              <a:rPr lang="sv-SE" smtClean="0"/>
              <a:t>2012-10-15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91158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D98CFC0-51AF-4D43-AAA9-FEAFEE60BAC3}" type="datetimeFigureOut">
              <a:rPr lang="sv-SE" smtClean="0"/>
              <a:t>2012-10-15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3DE975E-7E0F-4E68-BBC9-9EBE4A554119}" type="slidenum">
              <a:rPr lang="sv-SE" smtClean="0"/>
              <a:t>‹#›</a:t>
            </a:fld>
            <a:endParaRPr lang="sv-SE"/>
          </a:p>
        </p:txBody>
      </p:sp>
    </p:spTree>
    <p:extLst>
      <p:ext uri="{BB962C8B-B14F-4D97-AF65-F5344CB8AC3E}">
        <p14:creationId xmlns:p14="http://schemas.microsoft.com/office/powerpoint/2010/main" val="247512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8CFC0-51AF-4D43-AAA9-FEAFEE60BAC3}" type="datetimeFigureOut">
              <a:rPr lang="sv-SE" smtClean="0"/>
              <a:t>2012-10-15</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E975E-7E0F-4E68-BBC9-9EBE4A554119}" type="slidenum">
              <a:rPr lang="sv-SE" smtClean="0"/>
              <a:t>‹#›</a:t>
            </a:fld>
            <a:endParaRPr lang="sv-SE"/>
          </a:p>
        </p:txBody>
      </p:sp>
    </p:spTree>
    <p:extLst>
      <p:ext uri="{BB962C8B-B14F-4D97-AF65-F5344CB8AC3E}">
        <p14:creationId xmlns:p14="http://schemas.microsoft.com/office/powerpoint/2010/main" val="3248061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jpeg"/><Relationship Id="rId3" Type="http://schemas.openxmlformats.org/officeDocument/2006/relationships/image" Target="../media/image17.jpe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jpe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png"/><Relationship Id="rId24" Type="http://schemas.openxmlformats.org/officeDocument/2006/relationships/image" Target="../media/image38.jpe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jpeg"/><Relationship Id="rId10" Type="http://schemas.openxmlformats.org/officeDocument/2006/relationships/image" Target="../media/image24.png"/><Relationship Id="rId19" Type="http://schemas.openxmlformats.org/officeDocument/2006/relationships/image" Target="../media/image33.jpe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jpeg"/><Relationship Id="rId2" Type="http://schemas.openxmlformats.org/officeDocument/2006/relationships/image" Target="../media/image43.tiff"/><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tiff"/><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wmf"/><Relationship Id="rId5" Type="http://schemas.openxmlformats.org/officeDocument/2006/relationships/image" Target="../media/image62.png"/><Relationship Id="rId10" Type="http://schemas.openxmlformats.org/officeDocument/2006/relationships/image" Target="../media/image67.gif"/><Relationship Id="rId4" Type="http://schemas.openxmlformats.org/officeDocument/2006/relationships/image" Target="../media/image61.jpeg"/><Relationship Id="rId9" Type="http://schemas.openxmlformats.org/officeDocument/2006/relationships/image" Target="../media/image66.wmf"/></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gif"/><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3.gif"/><Relationship Id="rId1" Type="http://schemas.openxmlformats.org/officeDocument/2006/relationships/slideLayout" Target="../slideLayouts/slideLayout6.xml"/><Relationship Id="rId4" Type="http://schemas.openxmlformats.org/officeDocument/2006/relationships/image" Target="../media/image77.gif"/></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3.gif"/><Relationship Id="rId1" Type="http://schemas.openxmlformats.org/officeDocument/2006/relationships/slideLayout" Target="../slideLayouts/slideLayout6.xml"/><Relationship Id="rId4" Type="http://schemas.openxmlformats.org/officeDocument/2006/relationships/image" Target="../media/image79.wmf"/></Relationships>
</file>

<file path=ppt/slides/_rels/slide39.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www.zetterling.se/" TargetMode="External"/><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2.wmf"/></Relationships>
</file>

<file path=ppt/slides/_rels/slide4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2776"/>
            <a:ext cx="9236659" cy="524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278696" y="260648"/>
            <a:ext cx="3213184" cy="830997"/>
          </a:xfrm>
          <a:prstGeom prst="rect">
            <a:avLst/>
          </a:prstGeom>
        </p:spPr>
        <p:txBody>
          <a:bodyPr wrap="square">
            <a:spAutoFit/>
          </a:bodyPr>
          <a:lstStyle/>
          <a:p>
            <a:r>
              <a:rPr lang="sv-SE" sz="4800" b="1" dirty="0" smtClean="0">
                <a:latin typeface="Algerian" pitchFamily="82" charset="0"/>
              </a:rPr>
              <a:t>Impulser</a:t>
            </a:r>
            <a:endParaRPr lang="sv-SE" sz="4400" b="1" dirty="0"/>
          </a:p>
        </p:txBody>
      </p:sp>
      <p:sp>
        <p:nvSpPr>
          <p:cNvPr id="5" name="Rektangel 4"/>
          <p:cNvSpPr/>
          <p:nvPr/>
        </p:nvSpPr>
        <p:spPr>
          <a:xfrm rot="20949103">
            <a:off x="1716124" y="1488618"/>
            <a:ext cx="2736304" cy="2677656"/>
          </a:xfrm>
          <a:prstGeom prst="rect">
            <a:avLst/>
          </a:prstGeom>
        </p:spPr>
        <p:txBody>
          <a:bodyPr wrap="square">
            <a:spAutoFit/>
          </a:bodyPr>
          <a:lstStyle/>
          <a:p>
            <a:pPr algn="ctr"/>
            <a:r>
              <a:rPr lang="sv-SE" sz="2800" b="1" dirty="0" smtClean="0">
                <a:solidFill>
                  <a:srgbClr val="FF0000"/>
                </a:solidFill>
              </a:rPr>
              <a:t>Handledning</a:t>
            </a:r>
          </a:p>
          <a:p>
            <a:pPr algn="ctr"/>
            <a:r>
              <a:rPr lang="sv-SE" sz="2800" b="1" dirty="0" smtClean="0">
                <a:solidFill>
                  <a:srgbClr val="FF0000"/>
                </a:solidFill>
              </a:rPr>
              <a:t> för </a:t>
            </a:r>
          </a:p>
          <a:p>
            <a:pPr algn="ctr"/>
            <a:r>
              <a:rPr lang="sv-SE" sz="2800" b="1" dirty="0" smtClean="0">
                <a:solidFill>
                  <a:srgbClr val="FF0000"/>
                </a:solidFill>
              </a:rPr>
              <a:t>undervisning</a:t>
            </a:r>
          </a:p>
          <a:p>
            <a:pPr algn="ctr"/>
            <a:r>
              <a:rPr lang="sv-SE" sz="2800" b="1" dirty="0" smtClean="0">
                <a:solidFill>
                  <a:srgbClr val="FF0000"/>
                </a:solidFill>
              </a:rPr>
              <a:t>i</a:t>
            </a:r>
          </a:p>
          <a:p>
            <a:pPr algn="ctr"/>
            <a:r>
              <a:rPr lang="sv-SE" sz="2800" b="1" dirty="0" smtClean="0">
                <a:solidFill>
                  <a:srgbClr val="FF0000"/>
                </a:solidFill>
              </a:rPr>
              <a:t> religionskunskap</a:t>
            </a:r>
            <a:endParaRPr lang="sv-SE" sz="2800" b="1" dirty="0">
              <a:solidFill>
                <a:srgbClr val="FF0000"/>
              </a:solidFill>
            </a:endParaRPr>
          </a:p>
        </p:txBody>
      </p:sp>
      <p:sp>
        <p:nvSpPr>
          <p:cNvPr id="3" name="textruta 2"/>
          <p:cNvSpPr txBox="1"/>
          <p:nvPr/>
        </p:nvSpPr>
        <p:spPr>
          <a:xfrm>
            <a:off x="3275856" y="412665"/>
            <a:ext cx="3777573" cy="923330"/>
          </a:xfrm>
          <a:prstGeom prst="rect">
            <a:avLst/>
          </a:prstGeom>
          <a:noFill/>
        </p:spPr>
        <p:txBody>
          <a:bodyPr wrap="none" rtlCol="0">
            <a:spAutoFit/>
          </a:bodyPr>
          <a:lstStyle/>
          <a:p>
            <a:r>
              <a:rPr lang="sv-SE" b="1" dirty="0"/>
              <a:t>- f</a:t>
            </a:r>
            <a:r>
              <a:rPr lang="sv-SE" b="1" dirty="0" smtClean="0"/>
              <a:t>ör effektivt brukande av </a:t>
            </a:r>
            <a:r>
              <a:rPr lang="sv-SE" b="1" dirty="0"/>
              <a:t>Religion 7  </a:t>
            </a:r>
          </a:p>
          <a:p>
            <a:r>
              <a:rPr lang="sv-SE" b="1" dirty="0"/>
              <a:t>- förmedlade av Carl E. Olivestam</a:t>
            </a:r>
          </a:p>
          <a:p>
            <a:endParaRPr lang="sv-SE" dirty="0"/>
          </a:p>
        </p:txBody>
      </p:sp>
    </p:spTree>
    <p:extLst>
      <p:ext uri="{BB962C8B-B14F-4D97-AF65-F5344CB8AC3E}">
        <p14:creationId xmlns:p14="http://schemas.microsoft.com/office/powerpoint/2010/main" val="3589835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47629"/>
            <a:ext cx="9236659" cy="524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278696" y="116632"/>
            <a:ext cx="8685792" cy="830997"/>
          </a:xfrm>
          <a:prstGeom prst="rect">
            <a:avLst/>
          </a:prstGeom>
        </p:spPr>
        <p:txBody>
          <a:bodyPr wrap="square">
            <a:spAutoFit/>
          </a:bodyPr>
          <a:lstStyle/>
          <a:p>
            <a:r>
              <a:rPr lang="sv-SE" sz="2400" b="1" dirty="0" smtClean="0"/>
              <a:t>Didaktiska </a:t>
            </a:r>
            <a:r>
              <a:rPr lang="sv-SE" sz="2400" b="1" dirty="0" smtClean="0">
                <a:latin typeface="Algerian" pitchFamily="82" charset="0"/>
              </a:rPr>
              <a:t>Impulser</a:t>
            </a:r>
            <a:r>
              <a:rPr lang="sv-SE" sz="2000" b="1" dirty="0" smtClean="0"/>
              <a:t> </a:t>
            </a:r>
            <a:r>
              <a:rPr lang="sv-SE" sz="2400" b="1" dirty="0" smtClean="0"/>
              <a:t>handlar om att få eleverna att upptäcka religionernas maktanspråk och konkreta uttryck för detta</a:t>
            </a:r>
            <a:endParaRPr lang="sv-SE" sz="2400" b="1" dirty="0"/>
          </a:p>
        </p:txBody>
      </p:sp>
      <p:sp>
        <p:nvSpPr>
          <p:cNvPr id="5" name="Rektangel 4"/>
          <p:cNvSpPr/>
          <p:nvPr/>
        </p:nvSpPr>
        <p:spPr>
          <a:xfrm rot="20949103">
            <a:off x="1717716" y="1419555"/>
            <a:ext cx="2736304" cy="1938992"/>
          </a:xfrm>
          <a:prstGeom prst="rect">
            <a:avLst/>
          </a:prstGeom>
        </p:spPr>
        <p:txBody>
          <a:bodyPr wrap="square">
            <a:spAutoFit/>
          </a:bodyPr>
          <a:lstStyle/>
          <a:p>
            <a:pPr algn="ctr"/>
            <a:r>
              <a:rPr lang="sv-SE" sz="2400" b="1" dirty="0" smtClean="0">
                <a:solidFill>
                  <a:schemeClr val="bg1"/>
                </a:solidFill>
              </a:rPr>
              <a:t>En övning i transfer </a:t>
            </a:r>
          </a:p>
          <a:p>
            <a:pPr algn="ctr"/>
            <a:r>
              <a:rPr lang="sv-SE" sz="2400" b="1" dirty="0">
                <a:solidFill>
                  <a:schemeClr val="bg1"/>
                </a:solidFill>
              </a:rPr>
              <a:t>o</a:t>
            </a:r>
            <a:r>
              <a:rPr lang="sv-SE" sz="2400" b="1" dirty="0" smtClean="0">
                <a:solidFill>
                  <a:schemeClr val="bg1"/>
                </a:solidFill>
              </a:rPr>
              <a:t>ch</a:t>
            </a:r>
          </a:p>
          <a:p>
            <a:pPr algn="ctr"/>
            <a:r>
              <a:rPr lang="sv-SE" sz="2400" b="1" dirty="0">
                <a:solidFill>
                  <a:schemeClr val="bg1"/>
                </a:solidFill>
              </a:rPr>
              <a:t>r</a:t>
            </a:r>
            <a:r>
              <a:rPr lang="sv-SE" sz="2400" b="1" dirty="0" smtClean="0">
                <a:solidFill>
                  <a:schemeClr val="bg1"/>
                </a:solidFill>
              </a:rPr>
              <a:t>ekontextualisering</a:t>
            </a:r>
          </a:p>
          <a:p>
            <a:pPr algn="ctr"/>
            <a:r>
              <a:rPr lang="sv-SE" sz="2400" b="1" dirty="0" smtClean="0">
                <a:solidFill>
                  <a:schemeClr val="bg1"/>
                </a:solidFill>
              </a:rPr>
              <a:t>för</a:t>
            </a:r>
          </a:p>
          <a:p>
            <a:pPr algn="ctr"/>
            <a:r>
              <a:rPr lang="sv-SE" sz="2400" b="1" dirty="0" smtClean="0">
                <a:solidFill>
                  <a:schemeClr val="bg1"/>
                </a:solidFill>
              </a:rPr>
              <a:t>kvalificerat lärande</a:t>
            </a:r>
            <a:endParaRPr lang="sv-SE" sz="2400" b="1" dirty="0">
              <a:solidFill>
                <a:schemeClr val="bg1"/>
              </a:solidFill>
            </a:endParaRPr>
          </a:p>
        </p:txBody>
      </p:sp>
      <p:sp>
        <p:nvSpPr>
          <p:cNvPr id="3" name="textruta 2"/>
          <p:cNvSpPr txBox="1"/>
          <p:nvPr/>
        </p:nvSpPr>
        <p:spPr>
          <a:xfrm>
            <a:off x="-26219" y="6196305"/>
            <a:ext cx="8214621" cy="646331"/>
          </a:xfrm>
          <a:prstGeom prst="rect">
            <a:avLst/>
          </a:prstGeom>
          <a:noFill/>
        </p:spPr>
        <p:txBody>
          <a:bodyPr wrap="none" rtlCol="0">
            <a:spAutoFit/>
          </a:bodyPr>
          <a:lstStyle/>
          <a:p>
            <a:r>
              <a:rPr lang="sv-SE" b="1" dirty="0" smtClean="0"/>
              <a:t>Transfer= att överföra kunskap från ett område till ett annat</a:t>
            </a:r>
          </a:p>
          <a:p>
            <a:r>
              <a:rPr lang="sv-SE" b="1" dirty="0" smtClean="0"/>
              <a:t>Rekontextualisering= att använda det redan lärda på ett nytt sätt på ett nytt område</a:t>
            </a:r>
            <a:endParaRPr lang="sv-SE" b="1" dirty="0"/>
          </a:p>
        </p:txBody>
      </p:sp>
    </p:spTree>
    <p:extLst>
      <p:ext uri="{BB962C8B-B14F-4D97-AF65-F5344CB8AC3E}">
        <p14:creationId xmlns:p14="http://schemas.microsoft.com/office/powerpoint/2010/main" val="2598960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83567" y="620688"/>
            <a:ext cx="1835759" cy="523220"/>
          </a:xfrm>
          <a:prstGeom prst="rect">
            <a:avLst/>
          </a:prstGeom>
        </p:spPr>
        <p:txBody>
          <a:bodyPr wrap="none">
            <a:spAutoFit/>
          </a:bodyPr>
          <a:lstStyle/>
          <a:p>
            <a:r>
              <a:rPr lang="sv-SE" sz="2800" b="1" dirty="0">
                <a:latin typeface="Algerian" pitchFamily="82" charset="0"/>
              </a:rPr>
              <a:t>Impulser</a:t>
            </a:r>
            <a:endParaRPr lang="sv-SE" sz="2400" b="1" dirty="0"/>
          </a:p>
        </p:txBody>
      </p:sp>
      <p:pic>
        <p:nvPicPr>
          <p:cNvPr id="4"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7"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sp>
        <p:nvSpPr>
          <p:cNvPr id="6" name="textruta 5"/>
          <p:cNvSpPr txBox="1"/>
          <p:nvPr/>
        </p:nvSpPr>
        <p:spPr>
          <a:xfrm>
            <a:off x="1115616" y="2348880"/>
            <a:ext cx="6423682" cy="1477328"/>
          </a:xfrm>
          <a:prstGeom prst="rect">
            <a:avLst/>
          </a:prstGeom>
          <a:noFill/>
        </p:spPr>
        <p:txBody>
          <a:bodyPr wrap="none" rtlCol="0">
            <a:spAutoFit/>
          </a:bodyPr>
          <a:lstStyle/>
          <a:p>
            <a:r>
              <a:rPr lang="sv-SE" b="1" dirty="0" smtClean="0"/>
              <a:t>Organiserat lärande underlättar lärandet. </a:t>
            </a:r>
          </a:p>
          <a:p>
            <a:r>
              <a:rPr lang="sv-SE" b="1" dirty="0" smtClean="0"/>
              <a:t>Det är något som Religion 7 är uppbyggt på.</a:t>
            </a:r>
          </a:p>
          <a:p>
            <a:r>
              <a:rPr lang="sv-SE" b="1" dirty="0" smtClean="0"/>
              <a:t>Eleven behöver hjälp med att se hur fenomen hänger ihop.</a:t>
            </a:r>
          </a:p>
          <a:p>
            <a:r>
              <a:rPr lang="sv-SE" b="1" dirty="0" smtClean="0"/>
              <a:t>Därför väljs tre religioner i Religion 7 (två tillkommer i Religion 8)</a:t>
            </a:r>
          </a:p>
          <a:p>
            <a:r>
              <a:rPr lang="sv-SE" b="1" dirty="0" smtClean="0"/>
              <a:t>Därför inleds religionerna med vad som visas på nästa bild …</a:t>
            </a:r>
          </a:p>
        </p:txBody>
      </p:sp>
    </p:spTree>
    <p:extLst>
      <p:ext uri="{BB962C8B-B14F-4D97-AF65-F5344CB8AC3E}">
        <p14:creationId xmlns:p14="http://schemas.microsoft.com/office/powerpoint/2010/main" val="3468493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4491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527" y="542169"/>
            <a:ext cx="5607963" cy="61502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022475" y="481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2400" b="0" i="0" u="none" strike="noStrike" cap="none" normalizeH="0" baseline="0" dirty="0" smtClean="0">
                <a:ln>
                  <a:noFill/>
                </a:ln>
                <a:solidFill>
                  <a:srgbClr val="262424"/>
                </a:solidFill>
                <a:effectLst/>
                <a:latin typeface="Calibri" pitchFamily="34" charset="0"/>
                <a:ea typeface="Arial" pitchFamily="34" charset="0"/>
                <a:cs typeface="Times New Roman" pitchFamily="18" charset="0"/>
              </a:rPr>
              <a:t>Jerusalem</a:t>
            </a:r>
            <a:endParaRPr kumimoji="0" lang="sv-SE"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sz="1900" b="0" i="0" u="none" strike="noStrike" cap="none" normalizeH="0" baseline="0" dirty="0" smtClean="0">
                <a:ln>
                  <a:noFill/>
                </a:ln>
                <a:solidFill>
                  <a:srgbClr val="262424"/>
                </a:solidFill>
                <a:effectLst/>
                <a:latin typeface="Calibri" pitchFamily="34" charset="0"/>
                <a:ea typeface="Arial" pitchFamily="34" charset="0"/>
                <a:cs typeface="Times New Roman" pitchFamily="18" charset="0"/>
              </a:rPr>
              <a:t>Den heliga staden för tre religioner</a:t>
            </a:r>
            <a:endParaRPr kumimoji="0" lang="sv-S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ruta 4"/>
          <p:cNvSpPr txBox="1"/>
          <p:nvPr/>
        </p:nvSpPr>
        <p:spPr>
          <a:xfrm>
            <a:off x="179512" y="2420888"/>
            <a:ext cx="4044890" cy="2677656"/>
          </a:xfrm>
          <a:prstGeom prst="rect">
            <a:avLst/>
          </a:prstGeom>
          <a:noFill/>
        </p:spPr>
        <p:txBody>
          <a:bodyPr wrap="none" rtlCol="0">
            <a:spAutoFit/>
          </a:bodyPr>
          <a:lstStyle/>
          <a:p>
            <a:r>
              <a:rPr lang="sv-SE" sz="2400" b="1" dirty="0" smtClean="0">
                <a:solidFill>
                  <a:srgbClr val="C00000"/>
                </a:solidFill>
              </a:rPr>
              <a:t>Staden är en konkret arena</a:t>
            </a:r>
          </a:p>
          <a:p>
            <a:r>
              <a:rPr lang="sv-SE" sz="2400" b="1" dirty="0">
                <a:solidFill>
                  <a:srgbClr val="C00000"/>
                </a:solidFill>
              </a:rPr>
              <a:t>o</a:t>
            </a:r>
            <a:r>
              <a:rPr lang="sv-SE" sz="2400" b="1" dirty="0" smtClean="0">
                <a:solidFill>
                  <a:srgbClr val="C00000"/>
                </a:solidFill>
              </a:rPr>
              <a:t>ch därför  får staden vara</a:t>
            </a:r>
          </a:p>
          <a:p>
            <a:r>
              <a:rPr lang="sv-SE" sz="2400" b="1" dirty="0">
                <a:solidFill>
                  <a:srgbClr val="C00000"/>
                </a:solidFill>
              </a:rPr>
              <a:t>d</a:t>
            </a:r>
            <a:r>
              <a:rPr lang="sv-SE" sz="2400" b="1" dirty="0" smtClean="0">
                <a:solidFill>
                  <a:srgbClr val="C00000"/>
                </a:solidFill>
              </a:rPr>
              <a:t>en sammanbindande faktorn</a:t>
            </a:r>
          </a:p>
          <a:p>
            <a:r>
              <a:rPr lang="sv-SE" sz="2400" b="1" dirty="0">
                <a:solidFill>
                  <a:srgbClr val="C00000"/>
                </a:solidFill>
              </a:rPr>
              <a:t>s</a:t>
            </a:r>
            <a:r>
              <a:rPr lang="sv-SE" sz="2400" b="1" dirty="0" smtClean="0">
                <a:solidFill>
                  <a:srgbClr val="C00000"/>
                </a:solidFill>
              </a:rPr>
              <a:t>om samtidigt illusterar både</a:t>
            </a:r>
          </a:p>
          <a:p>
            <a:r>
              <a:rPr lang="sv-SE" sz="2400" b="1" dirty="0">
                <a:solidFill>
                  <a:srgbClr val="C00000"/>
                </a:solidFill>
              </a:rPr>
              <a:t>l</a:t>
            </a:r>
            <a:r>
              <a:rPr lang="sv-SE" sz="2400" b="1" dirty="0" smtClean="0">
                <a:solidFill>
                  <a:srgbClr val="C00000"/>
                </a:solidFill>
              </a:rPr>
              <a:t>ikheter och olikheter,</a:t>
            </a:r>
          </a:p>
          <a:p>
            <a:r>
              <a:rPr lang="sv-SE" sz="2400" b="1" dirty="0">
                <a:solidFill>
                  <a:srgbClr val="C00000"/>
                </a:solidFill>
              </a:rPr>
              <a:t>m</a:t>
            </a:r>
            <a:r>
              <a:rPr lang="sv-SE" sz="2400" b="1" dirty="0" smtClean="0">
                <a:solidFill>
                  <a:srgbClr val="C00000"/>
                </a:solidFill>
              </a:rPr>
              <a:t>öjligheter och problem</a:t>
            </a:r>
          </a:p>
          <a:p>
            <a:r>
              <a:rPr lang="sv-SE" sz="2400" b="1" dirty="0">
                <a:solidFill>
                  <a:srgbClr val="C00000"/>
                </a:solidFill>
              </a:rPr>
              <a:t>i</a:t>
            </a:r>
            <a:r>
              <a:rPr lang="sv-SE" sz="2400" b="1" dirty="0" smtClean="0">
                <a:solidFill>
                  <a:srgbClr val="C00000"/>
                </a:solidFill>
              </a:rPr>
              <a:t> samexistensen</a:t>
            </a:r>
          </a:p>
        </p:txBody>
      </p:sp>
      <p:pic>
        <p:nvPicPr>
          <p:cNvPr id="7"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6353" y="6082774"/>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63034" y="6386928"/>
            <a:ext cx="2114169" cy="369332"/>
          </a:xfrm>
          <a:prstGeom prst="rect">
            <a:avLst/>
          </a:prstGeom>
        </p:spPr>
        <p:txBody>
          <a:bodyPr wrap="none">
            <a:spAutoFit/>
          </a:bodyPr>
          <a:lstStyle/>
          <a:p>
            <a:r>
              <a:rPr lang="sv-SE" dirty="0" smtClean="0"/>
              <a:t>www.remusforlag.se</a:t>
            </a:r>
            <a:endParaRPr lang="sv-SE" dirty="0"/>
          </a:p>
        </p:txBody>
      </p:sp>
      <p:sp>
        <p:nvSpPr>
          <p:cNvPr id="8" name="Rektangel 7"/>
          <p:cNvSpPr/>
          <p:nvPr/>
        </p:nvSpPr>
        <p:spPr>
          <a:xfrm>
            <a:off x="179512" y="181225"/>
            <a:ext cx="1247457" cy="369332"/>
          </a:xfrm>
          <a:prstGeom prst="rect">
            <a:avLst/>
          </a:prstGeom>
        </p:spPr>
        <p:txBody>
          <a:bodyPr wrap="none">
            <a:spAutoFit/>
          </a:bodyPr>
          <a:lstStyle/>
          <a:p>
            <a:r>
              <a:rPr lang="sv-SE" b="1" dirty="0">
                <a:latin typeface="Algerian" pitchFamily="82" charset="0"/>
              </a:rPr>
              <a:t>Impulser</a:t>
            </a:r>
            <a:endParaRPr lang="sv-SE" sz="1600" b="1" dirty="0"/>
          </a:p>
        </p:txBody>
      </p:sp>
    </p:spTree>
    <p:extLst>
      <p:ext uri="{BB962C8B-B14F-4D97-AF65-F5344CB8AC3E}">
        <p14:creationId xmlns:p14="http://schemas.microsoft.com/office/powerpoint/2010/main" val="4058839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28260" y="108203"/>
            <a:ext cx="1835759" cy="523220"/>
          </a:xfrm>
          <a:prstGeom prst="rect">
            <a:avLst/>
          </a:prstGeom>
        </p:spPr>
        <p:txBody>
          <a:bodyPr wrap="none">
            <a:spAutoFit/>
          </a:bodyPr>
          <a:lstStyle/>
          <a:p>
            <a:r>
              <a:rPr lang="sv-SE" sz="2800" b="1" dirty="0">
                <a:latin typeface="Algerian" pitchFamily="82" charset="0"/>
              </a:rPr>
              <a:t>Impulser</a:t>
            </a:r>
            <a:endParaRPr lang="sv-SE" sz="2400" b="1" dirty="0"/>
          </a:p>
        </p:txBody>
      </p:sp>
      <p:pic>
        <p:nvPicPr>
          <p:cNvPr id="4"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7"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sp>
        <p:nvSpPr>
          <p:cNvPr id="6" name="textruta 5"/>
          <p:cNvSpPr txBox="1"/>
          <p:nvPr/>
        </p:nvSpPr>
        <p:spPr>
          <a:xfrm>
            <a:off x="585754" y="662832"/>
            <a:ext cx="8420318" cy="5632311"/>
          </a:xfrm>
          <a:prstGeom prst="rect">
            <a:avLst/>
          </a:prstGeom>
          <a:noFill/>
        </p:spPr>
        <p:txBody>
          <a:bodyPr wrap="none" rtlCol="0">
            <a:spAutoFit/>
          </a:bodyPr>
          <a:lstStyle/>
          <a:p>
            <a:r>
              <a:rPr lang="sv-SE" b="1" dirty="0" smtClean="0"/>
              <a:t>Avsnittet om judendom är den första av de tre religionerna, </a:t>
            </a:r>
          </a:p>
          <a:p>
            <a:r>
              <a:rPr lang="sv-SE" b="1" dirty="0" smtClean="0"/>
              <a:t>som den äldsta av dem, följt av kristendom och islam.</a:t>
            </a:r>
          </a:p>
          <a:p>
            <a:endParaRPr lang="sv-SE" b="1" dirty="0"/>
          </a:p>
          <a:p>
            <a:r>
              <a:rPr lang="sv-SE" b="1" dirty="0" smtClean="0"/>
              <a:t>Varje religion inleds med en fråga som är mer </a:t>
            </a:r>
            <a:r>
              <a:rPr lang="sv-SE" b="1" dirty="0"/>
              <a:t>a</a:t>
            </a:r>
            <a:r>
              <a:rPr lang="sv-SE" b="1" dirty="0" smtClean="0"/>
              <a:t>llmänmänsklig än specifikt religiös.</a:t>
            </a:r>
          </a:p>
          <a:p>
            <a:r>
              <a:rPr lang="sv-SE" b="1" dirty="0" smtClean="0"/>
              <a:t>En inledningstext återfinns på vänster sida och ett bildkollage på höger sida. </a:t>
            </a:r>
          </a:p>
          <a:p>
            <a:r>
              <a:rPr lang="sv-SE" b="1" dirty="0" smtClean="0"/>
              <a:t>De ska leda in på att fundera över vad detta avsnitt ska handla om och skapa en första</a:t>
            </a:r>
          </a:p>
          <a:p>
            <a:r>
              <a:rPr lang="sv-SE" b="1" dirty="0"/>
              <a:t>f</a:t>
            </a:r>
            <a:r>
              <a:rPr lang="sv-SE" b="1" dirty="0" smtClean="0"/>
              <a:t>undering  och kanske diskussion.</a:t>
            </a:r>
          </a:p>
          <a:p>
            <a:r>
              <a:rPr lang="sv-SE" b="1" dirty="0" smtClean="0"/>
              <a:t>Som här: Bibelns berättelse om paradiset motsvarar i dag synagogan, </a:t>
            </a:r>
          </a:p>
          <a:p>
            <a:r>
              <a:rPr lang="sv-SE" b="1" dirty="0" smtClean="0"/>
              <a:t>men varför järnstaket och övervakningskamera?  </a:t>
            </a:r>
          </a:p>
          <a:p>
            <a:r>
              <a:rPr lang="sv-SE" b="1" dirty="0" smtClean="0"/>
              <a:t/>
            </a:r>
            <a:br>
              <a:rPr lang="sv-SE" b="1" dirty="0" smtClean="0"/>
            </a:br>
            <a:r>
              <a:rPr lang="sv-SE" b="1" dirty="0" smtClean="0"/>
              <a:t>Genom att be var och en av eleverna  att (helst) skriva ner vad de  vet om dessa bilder </a:t>
            </a:r>
          </a:p>
          <a:p>
            <a:r>
              <a:rPr lang="sv-SE" b="1" dirty="0" smtClean="0"/>
              <a:t>får läraren en god uppfattning om  vad varje elev har för förkunskaper. </a:t>
            </a:r>
          </a:p>
          <a:p>
            <a:r>
              <a:rPr lang="sv-SE" b="1" dirty="0" smtClean="0"/>
              <a:t>Beroende på förkunskaper kan sedan läraren anpassa undervisningen.</a:t>
            </a:r>
          </a:p>
          <a:p>
            <a:r>
              <a:rPr lang="sv-SE" b="1" dirty="0" smtClean="0"/>
              <a:t>Vet de  något om skapelseberättelsen? Eller måste den aktualiseras? </a:t>
            </a:r>
          </a:p>
          <a:p>
            <a:r>
              <a:rPr lang="sv-SE" b="1" dirty="0" smtClean="0"/>
              <a:t>Vet de vad en synagoga är? </a:t>
            </a:r>
            <a:r>
              <a:rPr lang="sv-SE" b="1" dirty="0" err="1" smtClean="0"/>
              <a:t>etc</a:t>
            </a:r>
            <a:r>
              <a:rPr lang="sv-SE" b="1" dirty="0"/>
              <a:t> </a:t>
            </a:r>
            <a:r>
              <a:rPr lang="sv-SE" b="1" dirty="0" smtClean="0"/>
              <a:t>…</a:t>
            </a:r>
            <a:r>
              <a:rPr lang="sv-SE" b="1" dirty="0"/>
              <a:t> </a:t>
            </a:r>
          </a:p>
          <a:p>
            <a:endParaRPr lang="sv-SE" b="1" dirty="0" smtClean="0"/>
          </a:p>
          <a:p>
            <a:r>
              <a:rPr lang="sv-SE" b="1" dirty="0" smtClean="0"/>
              <a:t>För senaste neurovetenskaplig forskning kring hur vi lär visar att för att lära </a:t>
            </a:r>
          </a:p>
          <a:p>
            <a:r>
              <a:rPr lang="sv-SE" b="1" dirty="0" smtClean="0"/>
              <a:t>måste man i undervisningen knyta det nya till det redan lärda. </a:t>
            </a:r>
          </a:p>
          <a:p>
            <a:r>
              <a:rPr lang="sv-SE" b="1" dirty="0" smtClean="0"/>
              <a:t>Insikter om hur vår hjärna fungerar har utvecklats till neurodidaktik, </a:t>
            </a:r>
          </a:p>
          <a:p>
            <a:r>
              <a:rPr lang="sv-SE" b="1" dirty="0" smtClean="0"/>
              <a:t>något som Religion 7 har formats efter. </a:t>
            </a:r>
          </a:p>
        </p:txBody>
      </p:sp>
      <p:sp>
        <p:nvSpPr>
          <p:cNvPr id="3" name="textruta 2"/>
          <p:cNvSpPr txBox="1"/>
          <p:nvPr/>
        </p:nvSpPr>
        <p:spPr>
          <a:xfrm rot="20540707">
            <a:off x="4660926" y="6115579"/>
            <a:ext cx="1467068" cy="646331"/>
          </a:xfrm>
          <a:prstGeom prst="rect">
            <a:avLst/>
          </a:prstGeom>
          <a:noFill/>
        </p:spPr>
        <p:txBody>
          <a:bodyPr wrap="none" rtlCol="0">
            <a:spAutoFit/>
          </a:bodyPr>
          <a:lstStyle/>
          <a:p>
            <a:r>
              <a:rPr lang="sv-SE" b="1" dirty="0">
                <a:solidFill>
                  <a:srgbClr val="C00000"/>
                </a:solidFill>
              </a:rPr>
              <a:t>Se nästa bild!</a:t>
            </a:r>
          </a:p>
          <a:p>
            <a:endParaRPr lang="sv-SE" dirty="0"/>
          </a:p>
        </p:txBody>
      </p:sp>
    </p:spTree>
    <p:extLst>
      <p:ext uri="{BB962C8B-B14F-4D97-AF65-F5344CB8AC3E}">
        <p14:creationId xmlns:p14="http://schemas.microsoft.com/office/powerpoint/2010/main" val="705508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7" y="0"/>
            <a:ext cx="6218238" cy="6778625"/>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3214252" y="692696"/>
            <a:ext cx="4572000" cy="1015663"/>
          </a:xfrm>
          <a:prstGeom prst="rect">
            <a:avLst/>
          </a:prstGeom>
        </p:spPr>
        <p:txBody>
          <a:bodyPr>
            <a:spAutoFit/>
          </a:bodyPr>
          <a:lstStyle/>
          <a:p>
            <a:r>
              <a:rPr lang="sv-SE" sz="3200" b="1" dirty="0" smtClean="0"/>
              <a:t>Judendom</a:t>
            </a:r>
            <a:endParaRPr lang="sv-SE" sz="3200" b="1" dirty="0"/>
          </a:p>
          <a:p>
            <a:r>
              <a:rPr lang="sv-SE" sz="2800" b="1" dirty="0"/>
              <a:t>Hur ska jag leva ett gott liv?</a:t>
            </a:r>
          </a:p>
        </p:txBody>
      </p:sp>
      <p:sp>
        <p:nvSpPr>
          <p:cNvPr id="3" name="Rektangel 2"/>
          <p:cNvSpPr/>
          <p:nvPr/>
        </p:nvSpPr>
        <p:spPr>
          <a:xfrm>
            <a:off x="6372200" y="2352766"/>
            <a:ext cx="2520280" cy="4247317"/>
          </a:xfrm>
          <a:prstGeom prst="rect">
            <a:avLst/>
          </a:prstGeom>
        </p:spPr>
        <p:txBody>
          <a:bodyPr wrap="square">
            <a:spAutoFit/>
          </a:bodyPr>
          <a:lstStyle/>
          <a:p>
            <a:r>
              <a:rPr lang="sv-SE" b="1" dirty="0" smtClean="0"/>
              <a:t>  Den </a:t>
            </a:r>
            <a:r>
              <a:rPr lang="sv-SE" b="1" dirty="0"/>
              <a:t>idealbild som judendomen grundas </a:t>
            </a:r>
          </a:p>
          <a:p>
            <a:r>
              <a:rPr lang="sv-SE" b="1" dirty="0" smtClean="0"/>
              <a:t>på är </a:t>
            </a:r>
            <a:r>
              <a:rPr lang="sv-SE" b="1" dirty="0"/>
              <a:t>att Gud </a:t>
            </a:r>
            <a:r>
              <a:rPr lang="sv-SE" b="1" dirty="0" smtClean="0"/>
              <a:t>skapade paradiset .</a:t>
            </a:r>
            <a:r>
              <a:rPr lang="sv-SE" dirty="0"/>
              <a:t> </a:t>
            </a:r>
          </a:p>
          <a:p>
            <a:r>
              <a:rPr lang="sv-SE" dirty="0"/>
              <a:t> </a:t>
            </a:r>
            <a:r>
              <a:rPr lang="sv-SE" dirty="0" smtClean="0"/>
              <a:t> </a:t>
            </a:r>
            <a:r>
              <a:rPr lang="sv-SE" b="1" dirty="0" smtClean="0"/>
              <a:t>Men </a:t>
            </a:r>
            <a:r>
              <a:rPr lang="sv-SE" b="1" dirty="0"/>
              <a:t>de som drömt om </a:t>
            </a:r>
            <a:r>
              <a:rPr lang="sv-SE" b="1" dirty="0" smtClean="0"/>
              <a:t>detta </a:t>
            </a:r>
            <a:r>
              <a:rPr lang="sv-SE" b="1" dirty="0"/>
              <a:t>ideal har under </a:t>
            </a:r>
            <a:r>
              <a:rPr lang="sv-SE" b="1" dirty="0" smtClean="0"/>
              <a:t>årtusenden </a:t>
            </a:r>
            <a:r>
              <a:rPr lang="sv-SE" b="1" dirty="0"/>
              <a:t>varit utsatta för många slags hot, </a:t>
            </a:r>
            <a:r>
              <a:rPr lang="sv-SE" b="1" dirty="0" smtClean="0"/>
              <a:t>och </a:t>
            </a:r>
            <a:r>
              <a:rPr lang="sv-SE" b="1" dirty="0"/>
              <a:t>till och med folkmord. Och deras synagogor </a:t>
            </a:r>
            <a:r>
              <a:rPr lang="sv-SE" b="1" dirty="0" smtClean="0"/>
              <a:t>omges </a:t>
            </a:r>
            <a:r>
              <a:rPr lang="sv-SE" b="1" dirty="0"/>
              <a:t>med järnstaket och bevakas ständigt med mer eller mindre synliga vakter</a:t>
            </a:r>
            <a:r>
              <a:rPr lang="sv-SE" b="1" dirty="0" smtClean="0"/>
              <a:t>.</a:t>
            </a:r>
          </a:p>
          <a:p>
            <a:r>
              <a:rPr lang="sv-SE" b="1" dirty="0" smtClean="0"/>
              <a:t>  - Varför det?</a:t>
            </a:r>
            <a:endParaRPr lang="sv-SE" dirty="0"/>
          </a:p>
        </p:txBody>
      </p:sp>
      <p:sp>
        <p:nvSpPr>
          <p:cNvPr id="4" name="textruta 3"/>
          <p:cNvSpPr txBox="1"/>
          <p:nvPr/>
        </p:nvSpPr>
        <p:spPr>
          <a:xfrm>
            <a:off x="-49827" y="5276644"/>
            <a:ext cx="3255315" cy="1631216"/>
          </a:xfrm>
          <a:prstGeom prst="rect">
            <a:avLst/>
          </a:prstGeom>
          <a:noFill/>
        </p:spPr>
        <p:txBody>
          <a:bodyPr wrap="none" rtlCol="0">
            <a:spAutoFit/>
          </a:bodyPr>
          <a:lstStyle/>
          <a:p>
            <a:r>
              <a:rPr lang="sv-SE" sz="2000" b="1" dirty="0" smtClean="0">
                <a:solidFill>
                  <a:srgbClr val="C00000"/>
                </a:solidFill>
              </a:rPr>
              <a:t>Multimodalt lärande</a:t>
            </a:r>
          </a:p>
          <a:p>
            <a:r>
              <a:rPr lang="sv-SE" sz="2000" b="1" dirty="0" smtClean="0">
                <a:solidFill>
                  <a:srgbClr val="C00000"/>
                </a:solidFill>
              </a:rPr>
              <a:t>stimulerar lärandet: </a:t>
            </a:r>
          </a:p>
          <a:p>
            <a:r>
              <a:rPr lang="sv-SE" sz="2000" b="1" dirty="0" smtClean="0">
                <a:solidFill>
                  <a:srgbClr val="C00000"/>
                </a:solidFill>
              </a:rPr>
              <a:t>Bild, text, symbol, samtal </a:t>
            </a:r>
          </a:p>
          <a:p>
            <a:r>
              <a:rPr lang="sv-SE" sz="2000" b="1" dirty="0" smtClean="0">
                <a:solidFill>
                  <a:srgbClr val="C00000"/>
                </a:solidFill>
              </a:rPr>
              <a:t>och gärna musik i samverkan</a:t>
            </a:r>
          </a:p>
          <a:p>
            <a:endParaRPr lang="sv-SE" sz="2000" b="1" dirty="0">
              <a:solidFill>
                <a:srgbClr val="C00000"/>
              </a:solidFill>
            </a:endParaRPr>
          </a:p>
        </p:txBody>
      </p:sp>
    </p:spTree>
    <p:extLst>
      <p:ext uri="{BB962C8B-B14F-4D97-AF65-F5344CB8AC3E}">
        <p14:creationId xmlns:p14="http://schemas.microsoft.com/office/powerpoint/2010/main" val="2423421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44521" y="174412"/>
            <a:ext cx="1835759" cy="523220"/>
          </a:xfrm>
          <a:prstGeom prst="rect">
            <a:avLst/>
          </a:prstGeom>
        </p:spPr>
        <p:txBody>
          <a:bodyPr wrap="none">
            <a:spAutoFit/>
          </a:bodyPr>
          <a:lstStyle/>
          <a:p>
            <a:r>
              <a:rPr lang="sv-SE" sz="2800" b="1" dirty="0">
                <a:latin typeface="Algerian" pitchFamily="82" charset="0"/>
              </a:rPr>
              <a:t>Impulser</a:t>
            </a:r>
            <a:endParaRPr lang="sv-SE" sz="2400" b="1" dirty="0"/>
          </a:p>
        </p:txBody>
      </p:sp>
      <p:pic>
        <p:nvPicPr>
          <p:cNvPr id="4"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7"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sp>
        <p:nvSpPr>
          <p:cNvPr id="6" name="textruta 5"/>
          <p:cNvSpPr txBox="1"/>
          <p:nvPr/>
        </p:nvSpPr>
        <p:spPr>
          <a:xfrm>
            <a:off x="2468330" y="416954"/>
            <a:ext cx="6568273" cy="923330"/>
          </a:xfrm>
          <a:prstGeom prst="rect">
            <a:avLst/>
          </a:prstGeom>
          <a:noFill/>
        </p:spPr>
        <p:txBody>
          <a:bodyPr wrap="none" rtlCol="0">
            <a:spAutoFit/>
          </a:bodyPr>
          <a:lstStyle/>
          <a:p>
            <a:r>
              <a:rPr lang="sv-SE" b="1" dirty="0" smtClean="0"/>
              <a:t>Allt lärande kräver att man stannar upp, </a:t>
            </a:r>
            <a:r>
              <a:rPr lang="sv-SE" b="1" i="1" dirty="0" smtClean="0"/>
              <a:t>reflekterar </a:t>
            </a:r>
            <a:r>
              <a:rPr lang="sv-SE" b="1" dirty="0" smtClean="0"/>
              <a:t>och </a:t>
            </a:r>
            <a:r>
              <a:rPr lang="sv-SE" b="1" i="1" dirty="0" smtClean="0"/>
              <a:t>resonerar</a:t>
            </a:r>
            <a:r>
              <a:rPr lang="sv-SE" b="1" dirty="0" smtClean="0"/>
              <a:t>: </a:t>
            </a:r>
          </a:p>
          <a:p>
            <a:r>
              <a:rPr lang="sv-SE" b="1" dirty="0" smtClean="0"/>
              <a:t>Både </a:t>
            </a:r>
            <a:r>
              <a:rPr lang="sv-SE" b="1" i="1" dirty="0" smtClean="0"/>
              <a:t>kunskapskontroll</a:t>
            </a:r>
            <a:r>
              <a:rPr lang="sv-SE" b="1" dirty="0" smtClean="0"/>
              <a:t> och </a:t>
            </a:r>
            <a:r>
              <a:rPr lang="sv-SE" b="1" i="1" dirty="0" smtClean="0"/>
              <a:t>knytning</a:t>
            </a:r>
            <a:r>
              <a:rPr lang="sv-SE" b="1" dirty="0" smtClean="0"/>
              <a:t> mellan det stoff och den </a:t>
            </a:r>
          </a:p>
          <a:p>
            <a:r>
              <a:rPr lang="sv-SE" b="1" dirty="0" smtClean="0"/>
              <a:t>tid som behandlas  och vad som rör sig i elevens tillvaro och tid.</a:t>
            </a:r>
          </a:p>
        </p:txBody>
      </p:sp>
      <p:sp>
        <p:nvSpPr>
          <p:cNvPr id="10" name="Rektangel 9"/>
          <p:cNvSpPr/>
          <p:nvPr/>
        </p:nvSpPr>
        <p:spPr>
          <a:xfrm>
            <a:off x="2461899" y="1720967"/>
            <a:ext cx="6324168" cy="3970318"/>
          </a:xfrm>
          <a:prstGeom prst="rect">
            <a:avLst/>
          </a:prstGeom>
          <a:solidFill>
            <a:schemeClr val="bg1">
              <a:lumMod val="85000"/>
            </a:schemeClr>
          </a:solidFill>
        </p:spPr>
        <p:txBody>
          <a:bodyPr wrap="square">
            <a:spAutoFit/>
          </a:bodyPr>
          <a:lstStyle/>
          <a:p>
            <a:r>
              <a:rPr lang="sv-SE" b="1" dirty="0"/>
              <a:t>1 Reflektera över hur det kommer sig att Mose, trots att han </a:t>
            </a:r>
            <a:r>
              <a:rPr lang="sv-SE" b="1" dirty="0" smtClean="0"/>
              <a:t>uppfostrades till </a:t>
            </a:r>
            <a:r>
              <a:rPr lang="sv-SE" b="1" dirty="0"/>
              <a:t>prins i Egypten, ändå upplevde att han var ett ”</a:t>
            </a:r>
            <a:r>
              <a:rPr lang="sv-SE" b="1" dirty="0" smtClean="0"/>
              <a:t>hittebarn” född </a:t>
            </a:r>
            <a:r>
              <a:rPr lang="sv-SE" b="1" dirty="0"/>
              <a:t>av israelitiska föräldrar.</a:t>
            </a:r>
          </a:p>
          <a:p>
            <a:r>
              <a:rPr lang="sv-SE" b="1" dirty="0"/>
              <a:t>2 Resonera om vilka av dessa 10 bud som fortfarande gäller i </a:t>
            </a:r>
            <a:r>
              <a:rPr lang="sv-SE" b="1" dirty="0" smtClean="0"/>
              <a:t/>
            </a:r>
            <a:br>
              <a:rPr lang="sv-SE" b="1" dirty="0" smtClean="0"/>
            </a:br>
            <a:r>
              <a:rPr lang="sv-SE" b="1" dirty="0" smtClean="0"/>
              <a:t>Sverige</a:t>
            </a:r>
            <a:r>
              <a:rPr lang="sv-SE" b="1" dirty="0"/>
              <a:t> </a:t>
            </a:r>
            <a:r>
              <a:rPr lang="sv-SE" b="1" dirty="0" smtClean="0"/>
              <a:t>i dag</a:t>
            </a:r>
            <a:r>
              <a:rPr lang="sv-SE" b="1" dirty="0"/>
              <a:t>. Är det något eller några bud som inte längre gäller?</a:t>
            </a:r>
          </a:p>
          <a:p>
            <a:r>
              <a:rPr lang="sv-SE" b="1" dirty="0"/>
              <a:t>3 Är det något eller några bud som ni skulle vilja lägga till?</a:t>
            </a:r>
          </a:p>
          <a:p>
            <a:r>
              <a:rPr lang="sv-SE" b="1" dirty="0"/>
              <a:t>4 Moseböckerna berättar om det israelitiska folket. De har en </a:t>
            </a:r>
            <a:r>
              <a:rPr lang="sv-SE" b="1" dirty="0" smtClean="0"/>
              <a:t>grundläggande roll </a:t>
            </a:r>
            <a:r>
              <a:rPr lang="sv-SE" b="1" dirty="0"/>
              <a:t>för den moderna staten Israel. De förenar alla judar som lever i </a:t>
            </a:r>
            <a:r>
              <a:rPr lang="sv-SE" b="1" dirty="0" smtClean="0"/>
              <a:t>olika länder </a:t>
            </a:r>
            <a:r>
              <a:rPr lang="sv-SE" b="1" dirty="0"/>
              <a:t>utanför Israel idag. Resonera om </a:t>
            </a:r>
            <a:r>
              <a:rPr lang="sv-SE" b="1" dirty="0" smtClean="0"/>
              <a:t/>
            </a:r>
            <a:br>
              <a:rPr lang="sv-SE" b="1" dirty="0" smtClean="0"/>
            </a:br>
            <a:r>
              <a:rPr lang="sv-SE" b="1" dirty="0" smtClean="0"/>
              <a:t>vad </a:t>
            </a:r>
            <a:r>
              <a:rPr lang="sv-SE" b="1" dirty="0"/>
              <a:t>ni anser vara positivt och </a:t>
            </a:r>
            <a:r>
              <a:rPr lang="sv-SE" b="1" dirty="0" smtClean="0"/>
              <a:t>negativt med </a:t>
            </a:r>
            <a:r>
              <a:rPr lang="sv-SE" b="1" dirty="0"/>
              <a:t>att hålla en sådan gammal tradition levande.</a:t>
            </a:r>
          </a:p>
          <a:p>
            <a:r>
              <a:rPr lang="sv-SE" b="1" dirty="0"/>
              <a:t>5 Resonera om det finns något motsvarande, någon berättelse, symbol, </a:t>
            </a:r>
            <a:r>
              <a:rPr lang="sv-SE" b="1" dirty="0" smtClean="0"/>
              <a:t>tradition som </a:t>
            </a:r>
            <a:r>
              <a:rPr lang="sv-SE" b="1" dirty="0"/>
              <a:t>förenar svenskarna.</a:t>
            </a:r>
          </a:p>
        </p:txBody>
      </p:sp>
      <p:sp>
        <p:nvSpPr>
          <p:cNvPr id="11" name="Rektangel 10"/>
          <p:cNvSpPr/>
          <p:nvPr/>
        </p:nvSpPr>
        <p:spPr>
          <a:xfrm rot="5400000">
            <a:off x="431621" y="2087936"/>
            <a:ext cx="1162819" cy="369332"/>
          </a:xfrm>
          <a:prstGeom prst="rect">
            <a:avLst/>
          </a:prstGeom>
        </p:spPr>
        <p:txBody>
          <a:bodyPr wrap="none">
            <a:spAutoFit/>
          </a:bodyPr>
          <a:lstStyle/>
          <a:p>
            <a:r>
              <a:rPr lang="sv-SE" b="1" dirty="0"/>
              <a:t>Reflektera</a:t>
            </a:r>
            <a:endParaRPr lang="sv-SE" sz="2000" b="1" dirty="0"/>
          </a:p>
        </p:txBody>
      </p:sp>
      <p:sp>
        <p:nvSpPr>
          <p:cNvPr id="12" name="Rektangel 11"/>
          <p:cNvSpPr/>
          <p:nvPr/>
        </p:nvSpPr>
        <p:spPr>
          <a:xfrm rot="16200000">
            <a:off x="477693" y="3219368"/>
            <a:ext cx="1070678" cy="369332"/>
          </a:xfrm>
          <a:prstGeom prst="rect">
            <a:avLst/>
          </a:prstGeom>
        </p:spPr>
        <p:txBody>
          <a:bodyPr wrap="none">
            <a:spAutoFit/>
          </a:bodyPr>
          <a:lstStyle/>
          <a:p>
            <a:r>
              <a:rPr lang="sv-SE" b="1" dirty="0"/>
              <a:t>Resonera</a:t>
            </a:r>
          </a:p>
        </p:txBody>
      </p:sp>
      <p:grpSp>
        <p:nvGrpSpPr>
          <p:cNvPr id="14" name="Group 90"/>
          <p:cNvGrpSpPr>
            <a:grpSpLocks/>
          </p:cNvGrpSpPr>
          <p:nvPr/>
        </p:nvGrpSpPr>
        <p:grpSpPr bwMode="auto">
          <a:xfrm>
            <a:off x="1237805" y="1607914"/>
            <a:ext cx="1224094" cy="4078254"/>
            <a:chOff x="1124" y="-160"/>
            <a:chExt cx="1215" cy="4353"/>
          </a:xfrm>
        </p:grpSpPr>
        <p:pic>
          <p:nvPicPr>
            <p:cNvPr id="15" name="Picture 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 y="157"/>
              <a:ext cx="1153" cy="205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91"/>
            <p:cNvGrpSpPr>
              <a:grpSpLocks/>
            </p:cNvGrpSpPr>
            <p:nvPr/>
          </p:nvGrpSpPr>
          <p:grpSpPr bwMode="auto">
            <a:xfrm>
              <a:off x="1134" y="-150"/>
              <a:ext cx="82" cy="4333"/>
              <a:chOff x="1134" y="-150"/>
              <a:chExt cx="82" cy="4333"/>
            </a:xfrm>
          </p:grpSpPr>
          <p:sp>
            <p:nvSpPr>
              <p:cNvPr id="17" name="Freeform 92"/>
              <p:cNvSpPr>
                <a:spLocks/>
              </p:cNvSpPr>
              <p:nvPr/>
            </p:nvSpPr>
            <p:spPr bwMode="auto">
              <a:xfrm>
                <a:off x="1134" y="-150"/>
                <a:ext cx="82" cy="4333"/>
              </a:xfrm>
              <a:custGeom>
                <a:avLst/>
                <a:gdLst>
                  <a:gd name="T0" fmla="+- 0 1216 1134"/>
                  <a:gd name="T1" fmla="*/ T0 w 82"/>
                  <a:gd name="T2" fmla="+- 0 -150 -150"/>
                  <a:gd name="T3" fmla="*/ -150 h 4333"/>
                  <a:gd name="T4" fmla="+- 0 1134 1134"/>
                  <a:gd name="T5" fmla="*/ T4 w 82"/>
                  <a:gd name="T6" fmla="+- 0 -150 -150"/>
                  <a:gd name="T7" fmla="*/ -150 h 4333"/>
                  <a:gd name="T8" fmla="+- 0 1213 1134"/>
                  <a:gd name="T9" fmla="*/ T8 w 82"/>
                  <a:gd name="T10" fmla="+- 0 4183 -150"/>
                  <a:gd name="T11" fmla="*/ 4183 h 4333"/>
                  <a:gd name="T12" fmla="+- 0 1216 1134"/>
                  <a:gd name="T13" fmla="*/ T12 w 82"/>
                  <a:gd name="T14" fmla="+- 0 -150 -150"/>
                  <a:gd name="T15" fmla="*/ -150 h 4333"/>
                </a:gdLst>
                <a:ahLst/>
                <a:cxnLst>
                  <a:cxn ang="0">
                    <a:pos x="T1" y="T3"/>
                  </a:cxn>
                  <a:cxn ang="0">
                    <a:pos x="T5" y="T7"/>
                  </a:cxn>
                  <a:cxn ang="0">
                    <a:pos x="T9" y="T11"/>
                  </a:cxn>
                  <a:cxn ang="0">
                    <a:pos x="T13" y="T15"/>
                  </a:cxn>
                </a:cxnLst>
                <a:rect l="0" t="0" r="r" b="b"/>
                <a:pathLst>
                  <a:path w="82" h="4333">
                    <a:moveTo>
                      <a:pt x="82" y="0"/>
                    </a:moveTo>
                    <a:lnTo>
                      <a:pt x="0" y="0"/>
                    </a:lnTo>
                    <a:lnTo>
                      <a:pt x="79" y="4333"/>
                    </a:lnTo>
                    <a:lnTo>
                      <a:pt x="82" y="0"/>
                    </a:lnTo>
                  </a:path>
                </a:pathLst>
              </a:custGeom>
              <a:solidFill>
                <a:srgbClr val="3170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grpSp>
    </p:spTree>
    <p:extLst>
      <p:ext uri="{BB962C8B-B14F-4D97-AF65-F5344CB8AC3E}">
        <p14:creationId xmlns:p14="http://schemas.microsoft.com/office/powerpoint/2010/main" val="1002489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ktangel 25"/>
          <p:cNvSpPr/>
          <p:nvPr/>
        </p:nvSpPr>
        <p:spPr>
          <a:xfrm>
            <a:off x="33338" y="347464"/>
            <a:ext cx="7217631" cy="461665"/>
          </a:xfrm>
          <a:prstGeom prst="rect">
            <a:avLst/>
          </a:prstGeom>
        </p:spPr>
        <p:txBody>
          <a:bodyPr wrap="square">
            <a:spAutoFit/>
          </a:bodyPr>
          <a:lstStyle/>
          <a:p>
            <a:r>
              <a:rPr lang="sv-SE" sz="2400" b="1" dirty="0"/>
              <a:t>Tid för </a:t>
            </a:r>
            <a:r>
              <a:rPr lang="sv-SE" sz="2400" b="1" dirty="0" smtClean="0"/>
              <a:t>kunskapskontroll - </a:t>
            </a:r>
            <a:r>
              <a:rPr lang="sv-SE" sz="2400" b="1" dirty="0"/>
              <a:t>På väg mot kursplanens mål</a:t>
            </a:r>
          </a:p>
        </p:txBody>
      </p:sp>
      <p:grpSp>
        <p:nvGrpSpPr>
          <p:cNvPr id="27" name="Group 53"/>
          <p:cNvGrpSpPr>
            <a:grpSpLocks/>
          </p:cNvGrpSpPr>
          <p:nvPr/>
        </p:nvGrpSpPr>
        <p:grpSpPr bwMode="auto">
          <a:xfrm>
            <a:off x="1341883" y="784710"/>
            <a:ext cx="3860800" cy="1247775"/>
            <a:chOff x="743" y="-1874"/>
            <a:chExt cx="6079" cy="1964"/>
          </a:xfrm>
        </p:grpSpPr>
        <p:pic>
          <p:nvPicPr>
            <p:cNvPr id="12342"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 y="-1874"/>
              <a:ext cx="1580" cy="1960"/>
            </a:xfrm>
            <a:prstGeom prst="rect">
              <a:avLst/>
            </a:prstGeom>
            <a:noFill/>
            <a:extLst>
              <a:ext uri="{909E8E84-426E-40DD-AFC4-6F175D3DCCD1}">
                <a14:hiddenFill xmlns:a14="http://schemas.microsoft.com/office/drawing/2010/main">
                  <a:solidFill>
                    <a:srgbClr val="FFFFFF"/>
                  </a:solidFill>
                </a14:hiddenFill>
              </a:ext>
            </a:extLst>
          </p:spPr>
        </p:pic>
        <p:pic>
          <p:nvPicPr>
            <p:cNvPr id="12343"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 y="-1788"/>
              <a:ext cx="1236" cy="1618"/>
            </a:xfrm>
            <a:prstGeom prst="rect">
              <a:avLst/>
            </a:prstGeom>
            <a:noFill/>
            <a:extLst>
              <a:ext uri="{909E8E84-426E-40DD-AFC4-6F175D3DCCD1}">
                <a14:hiddenFill xmlns:a14="http://schemas.microsoft.com/office/drawing/2010/main">
                  <a:solidFill>
                    <a:srgbClr val="FFFFFF"/>
                  </a:solidFill>
                </a14:hiddenFill>
              </a:ext>
            </a:extLst>
          </p:spPr>
        </p:pic>
        <p:pic>
          <p:nvPicPr>
            <p:cNvPr id="12344"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 y="-1559"/>
              <a:ext cx="1553" cy="1650"/>
            </a:xfrm>
            <a:prstGeom prst="rect">
              <a:avLst/>
            </a:prstGeom>
            <a:noFill/>
            <a:extLst>
              <a:ext uri="{909E8E84-426E-40DD-AFC4-6F175D3DCCD1}">
                <a14:hiddenFill xmlns:a14="http://schemas.microsoft.com/office/drawing/2010/main">
                  <a:solidFill>
                    <a:srgbClr val="FFFFFF"/>
                  </a:solidFill>
                </a14:hiddenFill>
              </a:ext>
            </a:extLst>
          </p:spPr>
        </p:pic>
        <p:pic>
          <p:nvPicPr>
            <p:cNvPr id="12345"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 y="-1370"/>
              <a:ext cx="1293" cy="1460"/>
            </a:xfrm>
            <a:prstGeom prst="rect">
              <a:avLst/>
            </a:prstGeom>
            <a:noFill/>
            <a:extLst>
              <a:ext uri="{909E8E84-426E-40DD-AFC4-6F175D3DCCD1}">
                <a14:hiddenFill xmlns:a14="http://schemas.microsoft.com/office/drawing/2010/main">
                  <a:solidFill>
                    <a:srgbClr val="FFFFFF"/>
                  </a:solidFill>
                </a14:hiddenFill>
              </a:ext>
            </a:extLst>
          </p:spPr>
        </p:pic>
        <p:pic>
          <p:nvPicPr>
            <p:cNvPr id="12346"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 y="-1279"/>
              <a:ext cx="1050" cy="1109"/>
            </a:xfrm>
            <a:prstGeom prst="rect">
              <a:avLst/>
            </a:prstGeom>
            <a:noFill/>
            <a:extLst>
              <a:ext uri="{909E8E84-426E-40DD-AFC4-6F175D3DCCD1}">
                <a14:hiddenFill xmlns:a14="http://schemas.microsoft.com/office/drawing/2010/main">
                  <a:solidFill>
                    <a:srgbClr val="FFFFFF"/>
                  </a:solidFill>
                </a14:hiddenFill>
              </a:ext>
            </a:extLst>
          </p:spPr>
        </p:pic>
        <p:pic>
          <p:nvPicPr>
            <p:cNvPr id="12347" name="Picture 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 y="-1830"/>
              <a:ext cx="1780" cy="460"/>
            </a:xfrm>
            <a:prstGeom prst="rect">
              <a:avLst/>
            </a:prstGeom>
            <a:noFill/>
            <a:extLst>
              <a:ext uri="{909E8E84-426E-40DD-AFC4-6F175D3DCCD1}">
                <a14:hiddenFill xmlns:a14="http://schemas.microsoft.com/office/drawing/2010/main">
                  <a:solidFill>
                    <a:srgbClr val="FFFFFF"/>
                  </a:solidFill>
                </a14:hiddenFill>
              </a:ext>
            </a:extLst>
          </p:spPr>
        </p:pic>
        <p:pic>
          <p:nvPicPr>
            <p:cNvPr id="12348" name="Picture 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 y="-1370"/>
              <a:ext cx="1780" cy="1460"/>
            </a:xfrm>
            <a:prstGeom prst="rect">
              <a:avLst/>
            </a:prstGeom>
            <a:noFill/>
            <a:extLst>
              <a:ext uri="{909E8E84-426E-40DD-AFC4-6F175D3DCCD1}">
                <a14:hiddenFill xmlns:a14="http://schemas.microsoft.com/office/drawing/2010/main">
                  <a:solidFill>
                    <a:srgbClr val="FFFFFF"/>
                  </a:solidFill>
                </a14:hiddenFill>
              </a:ext>
            </a:extLst>
          </p:spPr>
        </p:pic>
        <p:pic>
          <p:nvPicPr>
            <p:cNvPr id="12349" name="Picture 6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 y="-1740"/>
              <a:ext cx="1440" cy="1570"/>
            </a:xfrm>
            <a:prstGeom prst="rect">
              <a:avLst/>
            </a:prstGeom>
            <a:noFill/>
            <a:extLst>
              <a:ext uri="{909E8E84-426E-40DD-AFC4-6F175D3DCCD1}">
                <a14:hiddenFill xmlns:a14="http://schemas.microsoft.com/office/drawing/2010/main">
                  <a:solidFill>
                    <a:srgbClr val="FFFFFF"/>
                  </a:solidFill>
                </a14:hiddenFill>
              </a:ext>
            </a:extLst>
          </p:spPr>
        </p:pic>
        <p:pic>
          <p:nvPicPr>
            <p:cNvPr id="12350" name="Picture 6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5" y="-1650"/>
              <a:ext cx="1556" cy="280"/>
            </a:xfrm>
            <a:prstGeom prst="rect">
              <a:avLst/>
            </a:prstGeom>
            <a:noFill/>
            <a:extLst>
              <a:ext uri="{909E8E84-426E-40DD-AFC4-6F175D3DCCD1}">
                <a14:hiddenFill xmlns:a14="http://schemas.microsoft.com/office/drawing/2010/main">
                  <a:solidFill>
                    <a:srgbClr val="FFFFFF"/>
                  </a:solidFill>
                </a14:hiddenFill>
              </a:ext>
            </a:extLst>
          </p:spPr>
        </p:pic>
        <p:pic>
          <p:nvPicPr>
            <p:cNvPr id="12351" name="Picture 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2" y="-1650"/>
              <a:ext cx="104" cy="1736"/>
            </a:xfrm>
            <a:prstGeom prst="rect">
              <a:avLst/>
            </a:prstGeom>
            <a:noFill/>
            <a:extLst>
              <a:ext uri="{909E8E84-426E-40DD-AFC4-6F175D3DCCD1}">
                <a14:hiddenFill xmlns:a14="http://schemas.microsoft.com/office/drawing/2010/main">
                  <a:solidFill>
                    <a:srgbClr val="FFFFFF"/>
                  </a:solidFill>
                </a14:hiddenFill>
              </a:ext>
            </a:extLst>
          </p:spPr>
        </p:pic>
        <p:pic>
          <p:nvPicPr>
            <p:cNvPr id="12352" name="Picture 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3" y="51"/>
              <a:ext cx="88" cy="39"/>
            </a:xfrm>
            <a:prstGeom prst="rect">
              <a:avLst/>
            </a:prstGeom>
            <a:noFill/>
            <a:extLst>
              <a:ext uri="{909E8E84-426E-40DD-AFC4-6F175D3DCCD1}">
                <a14:hiddenFill xmlns:a14="http://schemas.microsoft.com/office/drawing/2010/main">
                  <a:solidFill>
                    <a:srgbClr val="FFFFFF"/>
                  </a:solidFill>
                </a14:hiddenFill>
              </a:ext>
            </a:extLst>
          </p:spPr>
        </p:pic>
        <p:pic>
          <p:nvPicPr>
            <p:cNvPr id="12353" name="Picture 6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83" y="54"/>
              <a:ext cx="80" cy="36"/>
            </a:xfrm>
            <a:prstGeom prst="rect">
              <a:avLst/>
            </a:prstGeom>
            <a:noFill/>
            <a:extLst>
              <a:ext uri="{909E8E84-426E-40DD-AFC4-6F175D3DCCD1}">
                <a14:hiddenFill xmlns:a14="http://schemas.microsoft.com/office/drawing/2010/main">
                  <a:solidFill>
                    <a:srgbClr val="FFFFFF"/>
                  </a:solidFill>
                </a14:hiddenFill>
              </a:ext>
            </a:extLst>
          </p:spPr>
        </p:pic>
        <p:pic>
          <p:nvPicPr>
            <p:cNvPr id="12354" name="Picture 6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0" y="-1559"/>
              <a:ext cx="1301" cy="13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67"/>
          <p:cNvGrpSpPr>
            <a:grpSpLocks/>
          </p:cNvGrpSpPr>
          <p:nvPr/>
        </p:nvGrpSpPr>
        <p:grpSpPr bwMode="auto">
          <a:xfrm>
            <a:off x="2601697" y="228600"/>
            <a:ext cx="6511743" cy="6857622"/>
            <a:chOff x="835" y="0"/>
            <a:chExt cx="11070" cy="13606"/>
          </a:xfrm>
        </p:grpSpPr>
        <p:grpSp>
          <p:nvGrpSpPr>
            <p:cNvPr id="29" name="Group 68"/>
            <p:cNvGrpSpPr>
              <a:grpSpLocks/>
            </p:cNvGrpSpPr>
            <p:nvPr/>
          </p:nvGrpSpPr>
          <p:grpSpPr bwMode="auto">
            <a:xfrm>
              <a:off x="835" y="0"/>
              <a:ext cx="11070" cy="13606"/>
              <a:chOff x="835" y="0"/>
              <a:chExt cx="11070" cy="13606"/>
            </a:xfrm>
          </p:grpSpPr>
          <p:sp>
            <p:nvSpPr>
              <p:cNvPr id="34" name="Freeform 69"/>
              <p:cNvSpPr>
                <a:spLocks/>
              </p:cNvSpPr>
              <p:nvPr/>
            </p:nvSpPr>
            <p:spPr bwMode="auto">
              <a:xfrm>
                <a:off x="7861" y="0"/>
                <a:ext cx="4044" cy="13606"/>
              </a:xfrm>
              <a:custGeom>
                <a:avLst/>
                <a:gdLst>
                  <a:gd name="T0" fmla="+- 0 11945 7861"/>
                  <a:gd name="T1" fmla="*/ T0 w 4044"/>
                  <a:gd name="T2" fmla="*/ 4 h 13606"/>
                  <a:gd name="T3" fmla="+- 0 11406 7861"/>
                  <a:gd name="T4" fmla="*/ T3 w 4044"/>
                  <a:gd name="T5" fmla="*/ 0 h 13606"/>
                  <a:gd name="T6" fmla="+- 0 9607 7861"/>
                  <a:gd name="T7" fmla="*/ T6 w 4044"/>
                  <a:gd name="T8" fmla="*/ 0 h 13606"/>
                  <a:gd name="T9" fmla="+- 0 7901 7861"/>
                  <a:gd name="T10" fmla="*/ T9 w 4044"/>
                  <a:gd name="T11" fmla="*/ 1711 h 13606"/>
                  <a:gd name="T12" fmla="+- 0 11305 7861"/>
                  <a:gd name="T13" fmla="*/ T12 w 4044"/>
                  <a:gd name="T14" fmla="*/ 13606 h 13606"/>
                  <a:gd name="T15" fmla="+- 0 11945 7861"/>
                  <a:gd name="T16" fmla="*/ T15 w 4044"/>
                  <a:gd name="T17" fmla="*/ 13606 h 13606"/>
                  <a:gd name="T18" fmla="+- 0 11945 7861"/>
                  <a:gd name="T19" fmla="*/ T18 w 4044"/>
                  <a:gd name="T20" fmla="*/ 4 h 13606"/>
                </a:gdLst>
                <a:ahLst/>
                <a:cxnLst>
                  <a:cxn ang="0">
                    <a:pos x="T1" y="T2"/>
                  </a:cxn>
                  <a:cxn ang="0">
                    <a:pos x="T4" y="T5"/>
                  </a:cxn>
                  <a:cxn ang="0">
                    <a:pos x="T7" y="T8"/>
                  </a:cxn>
                  <a:cxn ang="0">
                    <a:pos x="T10" y="T11"/>
                  </a:cxn>
                  <a:cxn ang="0">
                    <a:pos x="T13" y="T14"/>
                  </a:cxn>
                  <a:cxn ang="0">
                    <a:pos x="T16" y="T17"/>
                  </a:cxn>
                  <a:cxn ang="0">
                    <a:pos x="T19" y="T20"/>
                  </a:cxn>
                </a:cxnLst>
                <a:rect l="0" t="0" r="r" b="b"/>
                <a:pathLst>
                  <a:path w="4044" h="13606">
                    <a:moveTo>
                      <a:pt x="4084" y="4"/>
                    </a:moveTo>
                    <a:lnTo>
                      <a:pt x="3545" y="0"/>
                    </a:lnTo>
                    <a:lnTo>
                      <a:pt x="1746" y="0"/>
                    </a:lnTo>
                    <a:lnTo>
                      <a:pt x="40" y="1711"/>
                    </a:lnTo>
                    <a:lnTo>
                      <a:pt x="3444" y="13606"/>
                    </a:lnTo>
                    <a:lnTo>
                      <a:pt x="4084" y="13606"/>
                    </a:lnTo>
                    <a:lnTo>
                      <a:pt x="4084" y="4"/>
                    </a:lnTo>
                  </a:path>
                </a:pathLst>
              </a:custGeom>
              <a:solidFill>
                <a:srgbClr val="3170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pic>
            <p:nvPicPr>
              <p:cNvPr id="12358" name="Picture 7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61" y="0"/>
                <a:ext cx="4044" cy="13606"/>
              </a:xfrm>
              <a:prstGeom prst="rect">
                <a:avLst/>
              </a:prstGeom>
              <a:noFill/>
              <a:extLst>
                <a:ext uri="{909E8E84-426E-40DD-AFC4-6F175D3DCCD1}">
                  <a14:hiddenFill xmlns:a14="http://schemas.microsoft.com/office/drawing/2010/main">
                    <a:solidFill>
                      <a:srgbClr val="FFFFFF"/>
                    </a:solidFill>
                  </a14:hiddenFill>
                </a:ext>
              </a:extLst>
            </p:spPr>
          </p:pic>
          <p:pic>
            <p:nvPicPr>
              <p:cNvPr id="12359" name="Picture 7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21" y="4042"/>
                <a:ext cx="1311" cy="1740"/>
              </a:xfrm>
              <a:prstGeom prst="rect">
                <a:avLst/>
              </a:prstGeom>
              <a:noFill/>
              <a:extLst>
                <a:ext uri="{909E8E84-426E-40DD-AFC4-6F175D3DCCD1}">
                  <a14:hiddenFill xmlns:a14="http://schemas.microsoft.com/office/drawing/2010/main">
                    <a:solidFill>
                      <a:srgbClr val="FFFFFF"/>
                    </a:solidFill>
                  </a14:hiddenFill>
                </a:ext>
              </a:extLst>
            </p:spPr>
          </p:pic>
          <p:pic>
            <p:nvPicPr>
              <p:cNvPr id="12360" name="Picture 7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16" y="4135"/>
                <a:ext cx="1020" cy="1385"/>
              </a:xfrm>
              <a:prstGeom prst="rect">
                <a:avLst/>
              </a:prstGeom>
              <a:noFill/>
              <a:extLst>
                <a:ext uri="{909E8E84-426E-40DD-AFC4-6F175D3DCCD1}">
                  <a14:hiddenFill xmlns:a14="http://schemas.microsoft.com/office/drawing/2010/main">
                    <a:solidFill>
                      <a:srgbClr val="FFFFFF"/>
                    </a:solidFill>
                  </a14:hiddenFill>
                </a:ext>
              </a:extLst>
            </p:spPr>
          </p:pic>
          <p:pic>
            <p:nvPicPr>
              <p:cNvPr id="12361" name="Picture 7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32" y="3992"/>
                <a:ext cx="1440" cy="1800"/>
              </a:xfrm>
              <a:prstGeom prst="rect">
                <a:avLst/>
              </a:prstGeom>
              <a:noFill/>
              <a:extLst>
                <a:ext uri="{909E8E84-426E-40DD-AFC4-6F175D3DCCD1}">
                  <a14:hiddenFill xmlns:a14="http://schemas.microsoft.com/office/drawing/2010/main">
                    <a:solidFill>
                      <a:srgbClr val="FFFFFF"/>
                    </a:solidFill>
                  </a14:hiddenFill>
                </a:ext>
              </a:extLst>
            </p:spPr>
          </p:pic>
          <p:pic>
            <p:nvPicPr>
              <p:cNvPr id="12362" name="Picture 7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20" y="4080"/>
                <a:ext cx="1094" cy="1454"/>
              </a:xfrm>
              <a:prstGeom prst="rect">
                <a:avLst/>
              </a:prstGeom>
              <a:noFill/>
              <a:extLst>
                <a:ext uri="{909E8E84-426E-40DD-AFC4-6F175D3DCCD1}">
                  <a14:hiddenFill xmlns:a14="http://schemas.microsoft.com/office/drawing/2010/main">
                    <a:solidFill>
                      <a:srgbClr val="FFFFFF"/>
                    </a:solidFill>
                  </a14:hiddenFill>
                </a:ext>
              </a:extLst>
            </p:spPr>
          </p:pic>
          <p:pic>
            <p:nvPicPr>
              <p:cNvPr id="12363" name="Picture 7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20" y="1854"/>
                <a:ext cx="1249" cy="3079"/>
              </a:xfrm>
              <a:prstGeom prst="rect">
                <a:avLst/>
              </a:prstGeom>
              <a:noFill/>
              <a:extLst>
                <a:ext uri="{909E8E84-426E-40DD-AFC4-6F175D3DCCD1}">
                  <a14:hiddenFill xmlns:a14="http://schemas.microsoft.com/office/drawing/2010/main">
                    <a:solidFill>
                      <a:srgbClr val="FFFFFF"/>
                    </a:solidFill>
                  </a14:hiddenFill>
                </a:ext>
              </a:extLst>
            </p:spPr>
          </p:pic>
          <p:pic>
            <p:nvPicPr>
              <p:cNvPr id="12364" name="Picture 7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01" y="1782"/>
                <a:ext cx="1320" cy="3102"/>
              </a:xfrm>
              <a:prstGeom prst="rect">
                <a:avLst/>
              </a:prstGeom>
              <a:noFill/>
              <a:extLst>
                <a:ext uri="{909E8E84-426E-40DD-AFC4-6F175D3DCCD1}">
                  <a14:hiddenFill xmlns:a14="http://schemas.microsoft.com/office/drawing/2010/main">
                    <a:solidFill>
                      <a:srgbClr val="FFFFFF"/>
                    </a:solidFill>
                  </a14:hiddenFill>
                </a:ext>
              </a:extLst>
            </p:spPr>
          </p:pic>
          <p:pic>
            <p:nvPicPr>
              <p:cNvPr id="12365" name="Picture 7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39" y="3936"/>
                <a:ext cx="1380" cy="1840"/>
              </a:xfrm>
              <a:prstGeom prst="rect">
                <a:avLst/>
              </a:prstGeom>
              <a:noFill/>
              <a:extLst>
                <a:ext uri="{909E8E84-426E-40DD-AFC4-6F175D3DCCD1}">
                  <a14:hiddenFill xmlns:a14="http://schemas.microsoft.com/office/drawing/2010/main">
                    <a:solidFill>
                      <a:srgbClr val="FFFFFF"/>
                    </a:solidFill>
                  </a14:hiddenFill>
                </a:ext>
              </a:extLst>
            </p:spPr>
          </p:pic>
          <p:pic>
            <p:nvPicPr>
              <p:cNvPr id="12366" name="Picture 7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5" y="3879"/>
                <a:ext cx="1400" cy="1900"/>
              </a:xfrm>
              <a:prstGeom prst="rect">
                <a:avLst/>
              </a:prstGeom>
              <a:noFill/>
              <a:extLst>
                <a:ext uri="{909E8E84-426E-40DD-AFC4-6F175D3DCCD1}">
                  <a14:hiddenFill xmlns:a14="http://schemas.microsoft.com/office/drawing/2010/main">
                    <a:solidFill>
                      <a:srgbClr val="FFFFFF"/>
                    </a:solidFill>
                  </a14:hiddenFill>
                </a:ext>
              </a:extLst>
            </p:spPr>
          </p:pic>
          <p:pic>
            <p:nvPicPr>
              <p:cNvPr id="12367" name="Picture 7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24" y="3968"/>
                <a:ext cx="1051" cy="1552"/>
              </a:xfrm>
              <a:prstGeom prst="rect">
                <a:avLst/>
              </a:prstGeom>
              <a:noFill/>
              <a:extLst>
                <a:ext uri="{909E8E84-426E-40DD-AFC4-6F175D3DCCD1}">
                  <a14:hiddenFill xmlns:a14="http://schemas.microsoft.com/office/drawing/2010/main">
                    <a:solidFill>
                      <a:srgbClr val="FFFFFF"/>
                    </a:solidFill>
                  </a14:hiddenFill>
                </a:ext>
              </a:extLst>
            </p:spPr>
          </p:pic>
          <p:pic>
            <p:nvPicPr>
              <p:cNvPr id="12368" name="Picture 8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39" y="4080"/>
                <a:ext cx="1400" cy="1700"/>
              </a:xfrm>
              <a:prstGeom prst="rect">
                <a:avLst/>
              </a:prstGeom>
              <a:noFill/>
              <a:extLst>
                <a:ext uri="{909E8E84-426E-40DD-AFC4-6F175D3DCCD1}">
                  <a14:hiddenFill xmlns:a14="http://schemas.microsoft.com/office/drawing/2010/main">
                    <a:solidFill>
                      <a:srgbClr val="FFFFFF"/>
                    </a:solidFill>
                  </a14:hiddenFill>
                </a:ext>
              </a:extLst>
            </p:spPr>
          </p:pic>
          <p:pic>
            <p:nvPicPr>
              <p:cNvPr id="12369" name="Picture 8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24" y="4171"/>
                <a:ext cx="1159" cy="1349"/>
              </a:xfrm>
              <a:prstGeom prst="rect">
                <a:avLst/>
              </a:prstGeom>
              <a:noFill/>
              <a:extLst>
                <a:ext uri="{909E8E84-426E-40DD-AFC4-6F175D3DCCD1}">
                  <a14:hiddenFill xmlns:a14="http://schemas.microsoft.com/office/drawing/2010/main">
                    <a:solidFill>
                      <a:srgbClr val="FFFFFF"/>
                    </a:solidFill>
                  </a14:hiddenFill>
                </a:ext>
              </a:extLst>
            </p:spPr>
          </p:pic>
          <p:pic>
            <p:nvPicPr>
              <p:cNvPr id="12370" name="Picture 8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39" y="3936"/>
                <a:ext cx="100" cy="1840"/>
              </a:xfrm>
              <a:prstGeom prst="rect">
                <a:avLst/>
              </a:prstGeom>
              <a:noFill/>
              <a:extLst>
                <a:ext uri="{909E8E84-426E-40DD-AFC4-6F175D3DCCD1}">
                  <a14:hiddenFill xmlns:a14="http://schemas.microsoft.com/office/drawing/2010/main">
                    <a:solidFill>
                      <a:srgbClr val="FFFFFF"/>
                    </a:solidFill>
                  </a14:hiddenFill>
                </a:ext>
              </a:extLst>
            </p:spPr>
          </p:pic>
          <p:pic>
            <p:nvPicPr>
              <p:cNvPr id="12371" name="Picture 8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727" y="4022"/>
                <a:ext cx="1134" cy="14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84"/>
            <p:cNvGrpSpPr>
              <a:grpSpLocks/>
            </p:cNvGrpSpPr>
            <p:nvPr/>
          </p:nvGrpSpPr>
          <p:grpSpPr bwMode="auto">
            <a:xfrm>
              <a:off x="8629" y="11315"/>
              <a:ext cx="2" cy="737"/>
              <a:chOff x="8629" y="11315"/>
              <a:chExt cx="2" cy="737"/>
            </a:xfrm>
          </p:grpSpPr>
          <p:sp>
            <p:nvSpPr>
              <p:cNvPr id="33" name="Freeform 85"/>
              <p:cNvSpPr>
                <a:spLocks/>
              </p:cNvSpPr>
              <p:nvPr/>
            </p:nvSpPr>
            <p:spPr bwMode="auto">
              <a:xfrm>
                <a:off x="8629" y="11315"/>
                <a:ext cx="2" cy="737"/>
              </a:xfrm>
              <a:custGeom>
                <a:avLst/>
                <a:gdLst>
                  <a:gd name="T0" fmla="+- 0 11315 11315"/>
                  <a:gd name="T1" fmla="*/ 11315 h 737"/>
                  <a:gd name="T2" fmla="+- 0 12052 11315"/>
                  <a:gd name="T3" fmla="*/ 12052 h 737"/>
                </a:gdLst>
                <a:ahLst/>
                <a:cxnLst>
                  <a:cxn ang="0">
                    <a:pos x="0" y="T1"/>
                  </a:cxn>
                  <a:cxn ang="0">
                    <a:pos x="0" y="T3"/>
                  </a:cxn>
                </a:cxnLst>
                <a:rect l="0" t="0" r="r" b="b"/>
                <a:pathLst>
                  <a:path h="737">
                    <a:moveTo>
                      <a:pt x="0" y="0"/>
                    </a:moveTo>
                    <a:lnTo>
                      <a:pt x="0" y="737"/>
                    </a:lnTo>
                  </a:path>
                </a:pathLst>
              </a:custGeom>
              <a:noFill/>
              <a:ln w="889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grpSp>
        <p:grpSp>
          <p:nvGrpSpPr>
            <p:cNvPr id="31" name="Group 86"/>
            <p:cNvGrpSpPr>
              <a:grpSpLocks/>
            </p:cNvGrpSpPr>
            <p:nvPr/>
          </p:nvGrpSpPr>
          <p:grpSpPr bwMode="auto">
            <a:xfrm>
              <a:off x="10651" y="11197"/>
              <a:ext cx="2" cy="701"/>
              <a:chOff x="10651" y="11197"/>
              <a:chExt cx="2" cy="701"/>
            </a:xfrm>
          </p:grpSpPr>
          <p:sp>
            <p:nvSpPr>
              <p:cNvPr id="32" name="Freeform 87"/>
              <p:cNvSpPr>
                <a:spLocks/>
              </p:cNvSpPr>
              <p:nvPr/>
            </p:nvSpPr>
            <p:spPr bwMode="auto">
              <a:xfrm>
                <a:off x="10651" y="11197"/>
                <a:ext cx="2" cy="701"/>
              </a:xfrm>
              <a:custGeom>
                <a:avLst/>
                <a:gdLst>
                  <a:gd name="T0" fmla="+- 0 11197 11197"/>
                  <a:gd name="T1" fmla="*/ 11197 h 701"/>
                  <a:gd name="T2" fmla="+- 0 11898 11197"/>
                  <a:gd name="T3" fmla="*/ 11898 h 701"/>
                </a:gdLst>
                <a:ahLst/>
                <a:cxnLst>
                  <a:cxn ang="0">
                    <a:pos x="0" y="T1"/>
                  </a:cxn>
                  <a:cxn ang="0">
                    <a:pos x="0" y="T3"/>
                  </a:cxn>
                </a:cxnLst>
                <a:rect l="0" t="0" r="r" b="b"/>
                <a:pathLst>
                  <a:path h="701">
                    <a:moveTo>
                      <a:pt x="0" y="0"/>
                    </a:moveTo>
                    <a:lnTo>
                      <a:pt x="0" y="701"/>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grpSp>
      </p:grpSp>
      <p:sp>
        <p:nvSpPr>
          <p:cNvPr id="35" name="Rektangel 34"/>
          <p:cNvSpPr/>
          <p:nvPr/>
        </p:nvSpPr>
        <p:spPr>
          <a:xfrm>
            <a:off x="7299300" y="1011709"/>
            <a:ext cx="2524418" cy="1200329"/>
          </a:xfrm>
          <a:prstGeom prst="rect">
            <a:avLst/>
          </a:prstGeom>
        </p:spPr>
        <p:txBody>
          <a:bodyPr wrap="square">
            <a:spAutoFit/>
          </a:bodyPr>
          <a:lstStyle/>
          <a:p>
            <a:r>
              <a:rPr lang="sv-SE" sz="2400" b="1" dirty="0">
                <a:solidFill>
                  <a:schemeClr val="bg1"/>
                </a:solidFill>
              </a:rPr>
              <a:t>Vrid och vänd</a:t>
            </a:r>
          </a:p>
          <a:p>
            <a:r>
              <a:rPr lang="sv-SE" sz="2400" b="1" dirty="0">
                <a:solidFill>
                  <a:schemeClr val="bg1"/>
                </a:solidFill>
              </a:rPr>
              <a:t>på det du </a:t>
            </a:r>
            <a:endParaRPr lang="sv-SE" sz="2400" b="1" dirty="0" smtClean="0">
              <a:solidFill>
                <a:schemeClr val="bg1"/>
              </a:solidFill>
            </a:endParaRPr>
          </a:p>
          <a:p>
            <a:r>
              <a:rPr lang="sv-SE" sz="2400" b="1" dirty="0" smtClean="0">
                <a:solidFill>
                  <a:schemeClr val="bg1"/>
                </a:solidFill>
              </a:rPr>
              <a:t>lärt </a:t>
            </a:r>
            <a:r>
              <a:rPr lang="sv-SE" sz="2400" b="1" dirty="0">
                <a:solidFill>
                  <a:schemeClr val="bg1"/>
                </a:solidFill>
              </a:rPr>
              <a:t>dig!</a:t>
            </a:r>
          </a:p>
        </p:txBody>
      </p:sp>
      <p:sp>
        <p:nvSpPr>
          <p:cNvPr id="44" name="Rectangle 9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12336" name="textruta 12335"/>
          <p:cNvSpPr txBox="1"/>
          <p:nvPr/>
        </p:nvSpPr>
        <p:spPr>
          <a:xfrm rot="19606308">
            <a:off x="273145" y="3921857"/>
            <a:ext cx="3214663" cy="2308324"/>
          </a:xfrm>
          <a:prstGeom prst="rect">
            <a:avLst/>
          </a:prstGeom>
          <a:noFill/>
        </p:spPr>
        <p:txBody>
          <a:bodyPr wrap="none" rtlCol="0">
            <a:spAutoFit/>
          </a:bodyPr>
          <a:lstStyle/>
          <a:p>
            <a:r>
              <a:rPr lang="sv-SE" sz="2400" b="1" dirty="0" smtClean="0">
                <a:solidFill>
                  <a:srgbClr val="C00000"/>
                </a:solidFill>
              </a:rPr>
              <a:t>Hjärnan behöver </a:t>
            </a:r>
          </a:p>
          <a:p>
            <a:r>
              <a:rPr lang="sv-SE" sz="2400" b="1" dirty="0">
                <a:solidFill>
                  <a:srgbClr val="C00000"/>
                </a:solidFill>
              </a:rPr>
              <a:t>r</a:t>
            </a:r>
            <a:r>
              <a:rPr lang="sv-SE" sz="2400" b="1" dirty="0" smtClean="0">
                <a:solidFill>
                  <a:srgbClr val="C00000"/>
                </a:solidFill>
              </a:rPr>
              <a:t>epetition för att </a:t>
            </a:r>
          </a:p>
          <a:p>
            <a:r>
              <a:rPr lang="sv-SE" sz="2400" b="1" dirty="0">
                <a:solidFill>
                  <a:srgbClr val="C00000"/>
                </a:solidFill>
              </a:rPr>
              <a:t>b</a:t>
            </a:r>
            <a:r>
              <a:rPr lang="sv-SE" sz="2400" b="1" dirty="0" smtClean="0">
                <a:solidFill>
                  <a:srgbClr val="C00000"/>
                </a:solidFill>
              </a:rPr>
              <a:t>efästa lärandet:</a:t>
            </a:r>
          </a:p>
          <a:p>
            <a:r>
              <a:rPr lang="sv-SE" sz="2400" b="1" dirty="0" smtClean="0">
                <a:solidFill>
                  <a:srgbClr val="C00000"/>
                </a:solidFill>
              </a:rPr>
              <a:t> - men utan upprepning</a:t>
            </a:r>
          </a:p>
          <a:p>
            <a:pPr marL="342900" indent="-342900">
              <a:buFontTx/>
              <a:buChar char="-"/>
            </a:pPr>
            <a:r>
              <a:rPr lang="sv-SE" sz="2400" b="1" dirty="0" smtClean="0">
                <a:solidFill>
                  <a:srgbClr val="C00000"/>
                </a:solidFill>
              </a:rPr>
              <a:t>och med variation  </a:t>
            </a:r>
            <a:endParaRPr lang="sv-SE" sz="2400" b="1" dirty="0">
              <a:solidFill>
                <a:srgbClr val="C00000"/>
              </a:solidFill>
            </a:endParaRPr>
          </a:p>
          <a:p>
            <a:pPr marL="342900" indent="-342900">
              <a:buFontTx/>
              <a:buChar char="-"/>
            </a:pPr>
            <a:r>
              <a:rPr lang="sv-SE" sz="2400" b="1" dirty="0">
                <a:solidFill>
                  <a:srgbClr val="C00000"/>
                </a:solidFill>
              </a:rPr>
              <a:t>s</a:t>
            </a:r>
            <a:r>
              <a:rPr lang="sv-SE" sz="2400" b="1" dirty="0" smtClean="0">
                <a:solidFill>
                  <a:srgbClr val="C00000"/>
                </a:solidFill>
              </a:rPr>
              <a:t>å utnyttja bilderna</a:t>
            </a:r>
            <a:endParaRPr lang="sv-SE" sz="2400" b="1" dirty="0">
              <a:solidFill>
                <a:srgbClr val="C00000"/>
              </a:solidFill>
            </a:endParaRPr>
          </a:p>
        </p:txBody>
      </p:sp>
      <p:sp>
        <p:nvSpPr>
          <p:cNvPr id="2" name="Rektangel 1"/>
          <p:cNvSpPr/>
          <p:nvPr/>
        </p:nvSpPr>
        <p:spPr>
          <a:xfrm>
            <a:off x="223754" y="43934"/>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48" name="Picture 3" descr="C:\Users\Carl\Desktop\Remus logga.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130190"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6534037" y="6254080"/>
            <a:ext cx="2114169" cy="369332"/>
          </a:xfrm>
          <a:prstGeom prst="rect">
            <a:avLst/>
          </a:prstGeom>
        </p:spPr>
        <p:txBody>
          <a:bodyPr wrap="none">
            <a:spAutoFit/>
          </a:bodyPr>
          <a:lstStyle/>
          <a:p>
            <a:r>
              <a:rPr lang="sv-SE" dirty="0"/>
              <a:t>www.remusforlag.se</a:t>
            </a:r>
          </a:p>
        </p:txBody>
      </p:sp>
      <p:sp>
        <p:nvSpPr>
          <p:cNvPr id="4" name="Rektangel 3"/>
          <p:cNvSpPr/>
          <p:nvPr/>
        </p:nvSpPr>
        <p:spPr>
          <a:xfrm>
            <a:off x="3477576" y="4192835"/>
            <a:ext cx="4572000" cy="2585323"/>
          </a:xfrm>
          <a:prstGeom prst="rect">
            <a:avLst/>
          </a:prstGeom>
        </p:spPr>
        <p:txBody>
          <a:bodyPr>
            <a:spAutoFit/>
          </a:bodyPr>
          <a:lstStyle/>
          <a:p>
            <a:r>
              <a:rPr lang="sv-SE" b="1" dirty="0"/>
              <a:t>Vad vet du om:</a:t>
            </a:r>
          </a:p>
          <a:p>
            <a:r>
              <a:rPr lang="sv-SE" dirty="0"/>
              <a:t>• Mose och hans historia och som förebild</a:t>
            </a:r>
          </a:p>
          <a:p>
            <a:r>
              <a:rPr lang="sv-SE" dirty="0"/>
              <a:t>• 10 bud</a:t>
            </a:r>
          </a:p>
          <a:p>
            <a:r>
              <a:rPr lang="sv-SE" dirty="0"/>
              <a:t>• Tanach</a:t>
            </a:r>
          </a:p>
          <a:p>
            <a:r>
              <a:rPr lang="sv-SE" dirty="0"/>
              <a:t>• Tempel och synagoga</a:t>
            </a:r>
          </a:p>
          <a:p>
            <a:r>
              <a:rPr lang="sv-SE" dirty="0"/>
              <a:t>• Judendomen i Sverige</a:t>
            </a:r>
          </a:p>
          <a:p>
            <a:r>
              <a:rPr lang="sv-SE" dirty="0"/>
              <a:t>• Hur man lär sig enligt judendomen</a:t>
            </a:r>
          </a:p>
          <a:p>
            <a:r>
              <a:rPr lang="sv-SE" dirty="0"/>
              <a:t>• Jerusalem</a:t>
            </a:r>
          </a:p>
          <a:p>
            <a:r>
              <a:rPr lang="sv-SE" dirty="0"/>
              <a:t>• Gud enligt judendomen</a:t>
            </a:r>
          </a:p>
        </p:txBody>
      </p:sp>
      <p:sp>
        <p:nvSpPr>
          <p:cNvPr id="5" name="Rektangel 4"/>
          <p:cNvSpPr/>
          <p:nvPr/>
        </p:nvSpPr>
        <p:spPr>
          <a:xfrm>
            <a:off x="2058148" y="3057246"/>
            <a:ext cx="5865884" cy="1200329"/>
          </a:xfrm>
          <a:prstGeom prst="rect">
            <a:avLst/>
          </a:prstGeom>
        </p:spPr>
        <p:txBody>
          <a:bodyPr wrap="square">
            <a:spAutoFit/>
          </a:bodyPr>
          <a:lstStyle/>
          <a:p>
            <a:r>
              <a:rPr lang="sv-SE" b="1" dirty="0"/>
              <a:t>Vad föreställer bilderna? Vad handlar bilderna om? </a:t>
            </a:r>
            <a:endParaRPr lang="sv-SE" b="1" dirty="0" smtClean="0"/>
          </a:p>
          <a:p>
            <a:r>
              <a:rPr lang="sv-SE" b="1" dirty="0" smtClean="0"/>
              <a:t>Finns </a:t>
            </a:r>
            <a:r>
              <a:rPr lang="sv-SE" b="1" dirty="0"/>
              <a:t>det något </a:t>
            </a:r>
            <a:r>
              <a:rPr lang="sv-SE" b="1" dirty="0" smtClean="0"/>
              <a:t>som angår </a:t>
            </a:r>
            <a:r>
              <a:rPr lang="sv-SE" b="1" dirty="0"/>
              <a:t>dej i dessa bilder</a:t>
            </a:r>
            <a:r>
              <a:rPr lang="sv-SE" b="1" dirty="0" smtClean="0"/>
              <a:t>?</a:t>
            </a:r>
            <a:r>
              <a:rPr lang="sv-SE" b="1" dirty="0"/>
              <a:t> </a:t>
            </a:r>
            <a:endParaRPr lang="sv-SE" b="1" dirty="0" smtClean="0"/>
          </a:p>
          <a:p>
            <a:r>
              <a:rPr lang="sv-SE" b="1" dirty="0" smtClean="0"/>
              <a:t>Var </a:t>
            </a:r>
            <a:r>
              <a:rPr lang="sv-SE" b="1" dirty="0"/>
              <a:t>det något du tycker är särskilt intressant i detta avsnitt?</a:t>
            </a:r>
          </a:p>
          <a:p>
            <a:r>
              <a:rPr lang="sv-SE" b="1" dirty="0"/>
              <a:t>Tycker du lärt dig något som du tror du har nytta av?</a:t>
            </a:r>
          </a:p>
        </p:txBody>
      </p:sp>
    </p:spTree>
    <p:extLst>
      <p:ext uri="{BB962C8B-B14F-4D97-AF65-F5344CB8AC3E}">
        <p14:creationId xmlns:p14="http://schemas.microsoft.com/office/powerpoint/2010/main" val="1618607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22033"/>
            <a:ext cx="16916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smtClean="0">
              <a:ln>
                <a:noFill/>
              </a:ln>
              <a:solidFill>
                <a:schemeClr val="tx1"/>
              </a:solidFill>
              <a:effectLst/>
              <a:latin typeface="Arial" pitchFamily="34" charset="0"/>
              <a:cs typeface="Arial" pitchFamily="34" charset="0"/>
            </a:endParaRPr>
          </a:p>
        </p:txBody>
      </p:sp>
      <p:pic>
        <p:nvPicPr>
          <p:cNvPr id="14345" name="Picture 9" descr="C:\Users\Carl\Re bilder Annika\105.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9529" y="228600"/>
            <a:ext cx="4584941" cy="63571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
          <p:cNvGrpSpPr>
            <a:grpSpLocks/>
          </p:cNvGrpSpPr>
          <p:nvPr/>
        </p:nvGrpSpPr>
        <p:grpSpPr bwMode="auto">
          <a:xfrm>
            <a:off x="5940152" y="-99392"/>
            <a:ext cx="3312368" cy="4104455"/>
            <a:chOff x="6742" y="-3678"/>
            <a:chExt cx="4180" cy="5340"/>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 y="-3678"/>
              <a:ext cx="4180" cy="53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 y="-3586"/>
              <a:ext cx="3827" cy="49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6"/>
          <p:cNvGrpSpPr>
            <a:grpSpLocks/>
          </p:cNvGrpSpPr>
          <p:nvPr/>
        </p:nvGrpSpPr>
        <p:grpSpPr bwMode="auto">
          <a:xfrm>
            <a:off x="-105628" y="1750695"/>
            <a:ext cx="2805420" cy="3835400"/>
            <a:chOff x="1358" y="219"/>
            <a:chExt cx="4920" cy="6040"/>
          </a:xfrm>
        </p:grpSpPr>
        <p:pic>
          <p:nvPicPr>
            <p:cNvPr id="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 y="219"/>
              <a:ext cx="4920" cy="6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 y="312"/>
              <a:ext cx="4367" cy="568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ruta 5"/>
          <p:cNvSpPr txBox="1"/>
          <p:nvPr/>
        </p:nvSpPr>
        <p:spPr>
          <a:xfrm>
            <a:off x="-27874" y="5659115"/>
            <a:ext cx="3138808" cy="646331"/>
          </a:xfrm>
          <a:prstGeom prst="rect">
            <a:avLst/>
          </a:prstGeom>
          <a:noFill/>
        </p:spPr>
        <p:txBody>
          <a:bodyPr wrap="none" rtlCol="0">
            <a:spAutoFit/>
          </a:bodyPr>
          <a:lstStyle/>
          <a:p>
            <a:r>
              <a:rPr lang="sv-SE" b="1" dirty="0" smtClean="0"/>
              <a:t>Förr påminde en böneutropare</a:t>
            </a:r>
          </a:p>
          <a:p>
            <a:r>
              <a:rPr lang="sv-SE" b="1" dirty="0" smtClean="0"/>
              <a:t>Nu finns servicen på en </a:t>
            </a:r>
            <a:r>
              <a:rPr lang="sv-SE" b="1" dirty="0" err="1" smtClean="0"/>
              <a:t>app</a:t>
            </a:r>
            <a:endParaRPr lang="sv-SE" b="1" dirty="0"/>
          </a:p>
        </p:txBody>
      </p:sp>
      <p:sp>
        <p:nvSpPr>
          <p:cNvPr id="7" name="textruta 6"/>
          <p:cNvSpPr txBox="1"/>
          <p:nvPr/>
        </p:nvSpPr>
        <p:spPr>
          <a:xfrm>
            <a:off x="6660232" y="3812752"/>
            <a:ext cx="2518062" cy="1477328"/>
          </a:xfrm>
          <a:prstGeom prst="rect">
            <a:avLst/>
          </a:prstGeom>
          <a:noFill/>
        </p:spPr>
        <p:txBody>
          <a:bodyPr wrap="none" rtlCol="0">
            <a:spAutoFit/>
          </a:bodyPr>
          <a:lstStyle/>
          <a:p>
            <a:r>
              <a:rPr lang="sv-SE" b="1" dirty="0" smtClean="0"/>
              <a:t>Numera kan man själv </a:t>
            </a:r>
          </a:p>
          <a:p>
            <a:r>
              <a:rPr lang="sv-SE" b="1" dirty="0"/>
              <a:t>v</a:t>
            </a:r>
            <a:r>
              <a:rPr lang="sv-SE" b="1" dirty="0" smtClean="0"/>
              <a:t>älja om man vill</a:t>
            </a:r>
          </a:p>
          <a:p>
            <a:r>
              <a:rPr lang="sv-SE" b="1" dirty="0" smtClean="0"/>
              <a:t>betala allmosan med </a:t>
            </a:r>
          </a:p>
          <a:p>
            <a:r>
              <a:rPr lang="sv-SE" b="1" dirty="0" smtClean="0"/>
              <a:t>kort eller kontanter </a:t>
            </a:r>
            <a:br>
              <a:rPr lang="sv-SE" b="1" dirty="0" smtClean="0"/>
            </a:br>
            <a:r>
              <a:rPr lang="sv-SE" b="1" dirty="0" smtClean="0"/>
              <a:t>och vart allmosan ska gå</a:t>
            </a:r>
            <a:endParaRPr lang="sv-SE" b="1" dirty="0"/>
          </a:p>
        </p:txBody>
      </p:sp>
      <p:sp>
        <p:nvSpPr>
          <p:cNvPr id="8" name="textruta 7"/>
          <p:cNvSpPr txBox="1"/>
          <p:nvPr/>
        </p:nvSpPr>
        <p:spPr>
          <a:xfrm rot="21012204">
            <a:off x="-169267" y="73943"/>
            <a:ext cx="3421595" cy="1938992"/>
          </a:xfrm>
          <a:prstGeom prst="rect">
            <a:avLst/>
          </a:prstGeom>
          <a:solidFill>
            <a:schemeClr val="bg1"/>
          </a:solidFill>
        </p:spPr>
        <p:txBody>
          <a:bodyPr wrap="square" rtlCol="0">
            <a:spAutoFit/>
          </a:bodyPr>
          <a:lstStyle/>
          <a:p>
            <a:pPr algn="ctr"/>
            <a:r>
              <a:rPr lang="sv-SE" sz="2000" b="1" dirty="0" smtClean="0">
                <a:solidFill>
                  <a:srgbClr val="C00000"/>
                </a:solidFill>
              </a:rPr>
              <a:t>Religion 7 har många </a:t>
            </a:r>
            <a:br>
              <a:rPr lang="sv-SE" sz="2000" b="1" dirty="0" smtClean="0">
                <a:solidFill>
                  <a:srgbClr val="C00000"/>
                </a:solidFill>
              </a:rPr>
            </a:br>
            <a:r>
              <a:rPr lang="sv-SE" sz="2000" b="1" dirty="0" smtClean="0">
                <a:solidFill>
                  <a:srgbClr val="C00000"/>
                </a:solidFill>
              </a:rPr>
              <a:t>exempel på hur modern  teknik skapar nya </a:t>
            </a:r>
            <a:br>
              <a:rPr lang="sv-SE" sz="2000" b="1" dirty="0" smtClean="0">
                <a:solidFill>
                  <a:srgbClr val="C00000"/>
                </a:solidFill>
              </a:rPr>
            </a:br>
            <a:r>
              <a:rPr lang="sv-SE" sz="2000" b="1" dirty="0" smtClean="0">
                <a:solidFill>
                  <a:srgbClr val="C00000"/>
                </a:solidFill>
              </a:rPr>
              <a:t>möjligheter för en religion.</a:t>
            </a:r>
            <a:br>
              <a:rPr lang="sv-SE" sz="2000" b="1" dirty="0" smtClean="0">
                <a:solidFill>
                  <a:srgbClr val="C00000"/>
                </a:solidFill>
              </a:rPr>
            </a:br>
            <a:r>
              <a:rPr lang="sv-SE" sz="2000" b="1" dirty="0" smtClean="0">
                <a:solidFill>
                  <a:srgbClr val="C00000"/>
                </a:solidFill>
              </a:rPr>
              <a:t>Och i uppgifterna kan eleven</a:t>
            </a:r>
            <a:br>
              <a:rPr lang="sv-SE" sz="2000" b="1" dirty="0" smtClean="0">
                <a:solidFill>
                  <a:srgbClr val="C00000"/>
                </a:solidFill>
              </a:rPr>
            </a:br>
            <a:r>
              <a:rPr lang="sv-SE" sz="2000" b="1" dirty="0" smtClean="0">
                <a:solidFill>
                  <a:srgbClr val="C00000"/>
                </a:solidFill>
              </a:rPr>
              <a:t>se religionen på Internet </a:t>
            </a:r>
            <a:endParaRPr lang="sv-SE" sz="2000" b="1" dirty="0">
              <a:solidFill>
                <a:srgbClr val="C00000"/>
              </a:solidFill>
            </a:endParaRPr>
          </a:p>
        </p:txBody>
      </p:sp>
      <p:sp>
        <p:nvSpPr>
          <p:cNvPr id="4" name="Rektangel 3"/>
          <p:cNvSpPr/>
          <p:nvPr/>
        </p:nvSpPr>
        <p:spPr>
          <a:xfrm>
            <a:off x="15770" y="-28679"/>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17" name="Picture 3" descr="C:\Users\Carl\Desktop\Remus logg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0190"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539251" y="6262105"/>
            <a:ext cx="2114169" cy="369332"/>
          </a:xfrm>
          <a:prstGeom prst="rect">
            <a:avLst/>
          </a:prstGeom>
        </p:spPr>
        <p:txBody>
          <a:bodyPr wrap="none">
            <a:spAutoFit/>
          </a:bodyPr>
          <a:lstStyle/>
          <a:p>
            <a:r>
              <a:rPr lang="sv-SE" dirty="0" smtClean="0"/>
              <a:t>www.remusforlag.se</a:t>
            </a:r>
            <a:endParaRPr lang="sv-SE" dirty="0"/>
          </a:p>
        </p:txBody>
      </p:sp>
      <p:sp>
        <p:nvSpPr>
          <p:cNvPr id="9" name="textruta 8"/>
          <p:cNvSpPr txBox="1"/>
          <p:nvPr/>
        </p:nvSpPr>
        <p:spPr>
          <a:xfrm>
            <a:off x="2784197" y="5998333"/>
            <a:ext cx="3812006" cy="646331"/>
          </a:xfrm>
          <a:prstGeom prst="rect">
            <a:avLst/>
          </a:prstGeom>
          <a:solidFill>
            <a:schemeClr val="bg1"/>
          </a:solidFill>
        </p:spPr>
        <p:txBody>
          <a:bodyPr wrap="none" rtlCol="0">
            <a:spAutoFit/>
          </a:bodyPr>
          <a:lstStyle/>
          <a:p>
            <a:pPr algn="ctr"/>
            <a:r>
              <a:rPr lang="sv-SE" b="1" i="1" dirty="0" smtClean="0">
                <a:solidFill>
                  <a:srgbClr val="002060"/>
                </a:solidFill>
              </a:rPr>
              <a:t>Vår tecknare har specialdesignat </a:t>
            </a:r>
            <a:br>
              <a:rPr lang="sv-SE" b="1" i="1" dirty="0" smtClean="0">
                <a:solidFill>
                  <a:srgbClr val="002060"/>
                </a:solidFill>
              </a:rPr>
            </a:br>
            <a:r>
              <a:rPr lang="sv-SE" b="1" i="1" dirty="0" smtClean="0">
                <a:solidFill>
                  <a:srgbClr val="002060"/>
                </a:solidFill>
              </a:rPr>
              <a:t>sina bilder för att spetsa till innehållet</a:t>
            </a:r>
            <a:endParaRPr lang="sv-SE" b="1" i="1" dirty="0">
              <a:solidFill>
                <a:srgbClr val="002060"/>
              </a:solidFill>
            </a:endParaRPr>
          </a:p>
        </p:txBody>
      </p:sp>
    </p:spTree>
    <p:extLst>
      <p:ext uri="{BB962C8B-B14F-4D97-AF65-F5344CB8AC3E}">
        <p14:creationId xmlns:p14="http://schemas.microsoft.com/office/powerpoint/2010/main" val="443017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Berättelsen har sitt berättigande</a:t>
            </a:r>
            <a:endParaRPr lang="sv-SE" dirty="0"/>
          </a:p>
        </p:txBody>
      </p:sp>
      <p:sp>
        <p:nvSpPr>
          <p:cNvPr id="3" name="Platshållare för innehåll 2"/>
          <p:cNvSpPr>
            <a:spLocks noGrp="1"/>
          </p:cNvSpPr>
          <p:nvPr>
            <p:ph sz="half" idx="1"/>
          </p:nvPr>
        </p:nvSpPr>
        <p:spPr>
          <a:xfrm>
            <a:off x="457200" y="1600200"/>
            <a:ext cx="4330824" cy="4525963"/>
          </a:xfrm>
        </p:spPr>
        <p:txBody>
          <a:bodyPr>
            <a:normAutofit/>
          </a:bodyPr>
          <a:lstStyle/>
          <a:p>
            <a:r>
              <a:rPr lang="sv-SE" sz="1800" b="1" dirty="0"/>
              <a:t>H</a:t>
            </a:r>
            <a:r>
              <a:rPr lang="sv-SE" sz="1800" b="1" dirty="0" smtClean="0"/>
              <a:t>an </a:t>
            </a:r>
            <a:r>
              <a:rPr lang="sv-SE" sz="1800" b="1" dirty="0"/>
              <a:t>blev överfallen </a:t>
            </a:r>
            <a:r>
              <a:rPr lang="sv-SE" sz="1800" b="1" dirty="0" smtClean="0"/>
              <a:t>av rövare </a:t>
            </a:r>
            <a:r>
              <a:rPr lang="sv-SE" sz="1800" b="1" dirty="0"/>
              <a:t>som slet av honom </a:t>
            </a:r>
            <a:r>
              <a:rPr lang="sv-SE" sz="1800" b="1" dirty="0" smtClean="0"/>
              <a:t>kläderna, tog </a:t>
            </a:r>
            <a:r>
              <a:rPr lang="sv-SE" sz="1800" b="1" dirty="0"/>
              <a:t>hans </a:t>
            </a:r>
            <a:r>
              <a:rPr lang="sv-SE" sz="1800" b="1" dirty="0" smtClean="0"/>
              <a:t>pengar, misshandlade</a:t>
            </a:r>
            <a:r>
              <a:rPr lang="sv-SE" sz="1800" b="1" dirty="0"/>
              <a:t> </a:t>
            </a:r>
            <a:r>
              <a:rPr lang="sv-SE" sz="1800" b="1" dirty="0" smtClean="0"/>
              <a:t>honom </a:t>
            </a:r>
            <a:r>
              <a:rPr lang="sv-SE" sz="1800" b="1" dirty="0"/>
              <a:t>och lät honom </a:t>
            </a:r>
            <a:r>
              <a:rPr lang="sv-SE" sz="1800" b="1" dirty="0" smtClean="0"/>
              <a:t>ligga …                   </a:t>
            </a:r>
          </a:p>
          <a:p>
            <a:r>
              <a:rPr lang="sv-SE" sz="1800" b="1" dirty="0"/>
              <a:t> </a:t>
            </a:r>
            <a:r>
              <a:rPr lang="sv-SE" sz="1800" b="1" dirty="0" smtClean="0"/>
              <a:t>                       </a:t>
            </a:r>
            <a:r>
              <a:rPr lang="sv-SE" sz="1800" b="1" dirty="0"/>
              <a:t>	</a:t>
            </a:r>
            <a:endParaRPr lang="sv-SE" sz="1800" b="1" dirty="0" smtClean="0"/>
          </a:p>
          <a:p>
            <a:endParaRPr lang="sv-SE" sz="1800" b="1" dirty="0"/>
          </a:p>
          <a:p>
            <a:r>
              <a:rPr lang="sv-SE" sz="1800" b="1" dirty="0" smtClean="0"/>
              <a:t>		</a:t>
            </a:r>
            <a:endParaRPr lang="sv-SE" sz="18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 y="2852936"/>
            <a:ext cx="231457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347091"/>
            <a:ext cx="2065784" cy="251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2279515" y="3146762"/>
            <a:ext cx="2406172" cy="1200329"/>
          </a:xfrm>
          <a:prstGeom prst="rect">
            <a:avLst/>
          </a:prstGeom>
          <a:noFill/>
        </p:spPr>
        <p:txBody>
          <a:bodyPr wrap="none" rtlCol="0">
            <a:spAutoFit/>
          </a:bodyPr>
          <a:lstStyle/>
          <a:p>
            <a:r>
              <a:rPr lang="sv-SE" b="1" dirty="0"/>
              <a:t>Men </a:t>
            </a:r>
            <a:r>
              <a:rPr lang="sv-SE" b="1" dirty="0" smtClean="0"/>
              <a:t>en </a:t>
            </a:r>
            <a:r>
              <a:rPr lang="sv-SE" b="1" dirty="0"/>
              <a:t>som </a:t>
            </a:r>
            <a:r>
              <a:rPr lang="sv-SE" b="1" dirty="0" smtClean="0"/>
              <a:t>räknades </a:t>
            </a:r>
            <a:br>
              <a:rPr lang="sv-SE" b="1" dirty="0" smtClean="0"/>
            </a:br>
            <a:r>
              <a:rPr lang="sv-SE" b="1" dirty="0" smtClean="0"/>
              <a:t>som utlänning fick </a:t>
            </a:r>
            <a:r>
              <a:rPr lang="sv-SE" b="1" dirty="0"/>
              <a:t>se </a:t>
            </a:r>
            <a:r>
              <a:rPr lang="sv-SE" b="1" dirty="0" smtClean="0"/>
              <a:t/>
            </a:r>
            <a:br>
              <a:rPr lang="sv-SE" b="1" dirty="0" smtClean="0"/>
            </a:br>
            <a:r>
              <a:rPr lang="sv-SE" b="1" dirty="0" smtClean="0"/>
              <a:t>den halvdöde, och </a:t>
            </a:r>
            <a:br>
              <a:rPr lang="sv-SE" b="1" dirty="0" smtClean="0"/>
            </a:br>
            <a:r>
              <a:rPr lang="sv-SE" b="1" dirty="0" smtClean="0"/>
              <a:t>stannade</a:t>
            </a:r>
            <a:r>
              <a:rPr lang="sv-SE" b="1" dirty="0"/>
              <a:t> </a:t>
            </a:r>
            <a:r>
              <a:rPr lang="sv-SE" b="1" dirty="0" smtClean="0"/>
              <a:t>…</a:t>
            </a:r>
            <a:endParaRPr lang="sv-SE" b="1" dirty="0"/>
          </a:p>
        </p:txBody>
      </p:sp>
      <p:sp>
        <p:nvSpPr>
          <p:cNvPr id="6" name="textruta 5"/>
          <p:cNvSpPr txBox="1"/>
          <p:nvPr/>
        </p:nvSpPr>
        <p:spPr>
          <a:xfrm>
            <a:off x="5148064" y="1412776"/>
            <a:ext cx="4084708" cy="4524315"/>
          </a:xfrm>
          <a:prstGeom prst="rect">
            <a:avLst/>
          </a:prstGeom>
          <a:noFill/>
        </p:spPr>
        <p:txBody>
          <a:bodyPr wrap="none" rtlCol="0">
            <a:spAutoFit/>
          </a:bodyPr>
          <a:lstStyle/>
          <a:p>
            <a:r>
              <a:rPr lang="sv-SE" b="1" dirty="0" smtClean="0">
                <a:solidFill>
                  <a:srgbClr val="002060"/>
                </a:solidFill>
              </a:rPr>
              <a:t>Därför finns ett antal berättelser med </a:t>
            </a:r>
            <a:br>
              <a:rPr lang="sv-SE" b="1" dirty="0" smtClean="0">
                <a:solidFill>
                  <a:srgbClr val="002060"/>
                </a:solidFill>
              </a:rPr>
            </a:br>
            <a:r>
              <a:rPr lang="sv-SE" b="1" dirty="0" smtClean="0">
                <a:solidFill>
                  <a:srgbClr val="002060"/>
                </a:solidFill>
              </a:rPr>
              <a:t>i varje avsnitt.</a:t>
            </a:r>
          </a:p>
          <a:p>
            <a:r>
              <a:rPr lang="sv-SE" b="1" dirty="0" smtClean="0">
                <a:solidFill>
                  <a:srgbClr val="002060"/>
                </a:solidFill>
              </a:rPr>
              <a:t>Några kända för en del elever, de flesta</a:t>
            </a:r>
          </a:p>
          <a:p>
            <a:r>
              <a:rPr lang="sv-SE" b="1" dirty="0" smtClean="0">
                <a:solidFill>
                  <a:srgbClr val="002060"/>
                </a:solidFill>
              </a:rPr>
              <a:t>Inte kända.</a:t>
            </a:r>
          </a:p>
          <a:p>
            <a:r>
              <a:rPr lang="sv-SE" b="1" dirty="0" smtClean="0">
                <a:solidFill>
                  <a:srgbClr val="002060"/>
                </a:solidFill>
              </a:rPr>
              <a:t>Oavsett vad eleven tidigare vet utvecklas</a:t>
            </a:r>
          </a:p>
          <a:p>
            <a:r>
              <a:rPr lang="sv-SE" b="1" dirty="0" smtClean="0">
                <a:solidFill>
                  <a:srgbClr val="002060"/>
                </a:solidFill>
              </a:rPr>
              <a:t>Innehållet i frågeställningar där den </a:t>
            </a:r>
            <a:br>
              <a:rPr lang="sv-SE" b="1" dirty="0" smtClean="0">
                <a:solidFill>
                  <a:srgbClr val="002060"/>
                </a:solidFill>
              </a:rPr>
            </a:br>
            <a:r>
              <a:rPr lang="sv-SE" b="1" i="1" dirty="0" smtClean="0">
                <a:solidFill>
                  <a:srgbClr val="002060"/>
                </a:solidFill>
              </a:rPr>
              <a:t>ursprungliga kontexten </a:t>
            </a:r>
            <a:r>
              <a:rPr lang="sv-SE" b="1" dirty="0" smtClean="0">
                <a:solidFill>
                  <a:srgbClr val="002060"/>
                </a:solidFill>
              </a:rPr>
              <a:t>ska av eleverna </a:t>
            </a:r>
            <a:br>
              <a:rPr lang="sv-SE" b="1" dirty="0" smtClean="0">
                <a:solidFill>
                  <a:srgbClr val="002060"/>
                </a:solidFill>
              </a:rPr>
            </a:br>
            <a:r>
              <a:rPr lang="sv-SE" b="1" dirty="0" smtClean="0">
                <a:solidFill>
                  <a:srgbClr val="002060"/>
                </a:solidFill>
              </a:rPr>
              <a:t>- gärna i grupp – </a:t>
            </a:r>
            <a:r>
              <a:rPr lang="sv-SE" b="1" i="1" dirty="0" err="1" smtClean="0">
                <a:solidFill>
                  <a:srgbClr val="002060"/>
                </a:solidFill>
              </a:rPr>
              <a:t>rekontextualiseras</a:t>
            </a:r>
            <a:r>
              <a:rPr lang="sv-SE" b="1" dirty="0">
                <a:solidFill>
                  <a:srgbClr val="002060"/>
                </a:solidFill>
              </a:rPr>
              <a:t>.</a:t>
            </a:r>
            <a:r>
              <a:rPr lang="sv-SE" b="1" dirty="0" smtClean="0">
                <a:solidFill>
                  <a:srgbClr val="002060"/>
                </a:solidFill>
              </a:rPr>
              <a:t> </a:t>
            </a:r>
          </a:p>
          <a:p>
            <a:r>
              <a:rPr lang="sv-SE" b="1" dirty="0" smtClean="0">
                <a:solidFill>
                  <a:srgbClr val="002060"/>
                </a:solidFill>
              </a:rPr>
              <a:t>Dvs. ursprungligt sammanhang ska </a:t>
            </a:r>
          </a:p>
          <a:p>
            <a:r>
              <a:rPr lang="sv-SE" b="1" dirty="0" smtClean="0">
                <a:solidFill>
                  <a:srgbClr val="002060"/>
                </a:solidFill>
              </a:rPr>
              <a:t>tillämpas i en för eleven aktuell och </a:t>
            </a:r>
            <a:br>
              <a:rPr lang="sv-SE" b="1" dirty="0" smtClean="0">
                <a:solidFill>
                  <a:srgbClr val="002060"/>
                </a:solidFill>
              </a:rPr>
            </a:br>
            <a:r>
              <a:rPr lang="sv-SE" b="1" dirty="0" smtClean="0">
                <a:solidFill>
                  <a:srgbClr val="002060"/>
                </a:solidFill>
              </a:rPr>
              <a:t>användbar situation.</a:t>
            </a:r>
            <a:br>
              <a:rPr lang="sv-SE" b="1" dirty="0" smtClean="0">
                <a:solidFill>
                  <a:srgbClr val="002060"/>
                </a:solidFill>
              </a:rPr>
            </a:br>
            <a:endParaRPr lang="sv-SE" b="1" dirty="0" smtClean="0">
              <a:solidFill>
                <a:srgbClr val="002060"/>
              </a:solidFill>
            </a:endParaRPr>
          </a:p>
          <a:p>
            <a:r>
              <a:rPr lang="sv-SE" b="1" dirty="0" smtClean="0">
                <a:solidFill>
                  <a:srgbClr val="002060"/>
                </a:solidFill>
              </a:rPr>
              <a:t>Som i denna berättelse:</a:t>
            </a:r>
          </a:p>
          <a:p>
            <a:r>
              <a:rPr lang="sv-SE" b="1" dirty="0" smtClean="0">
                <a:solidFill>
                  <a:srgbClr val="002060"/>
                </a:solidFill>
              </a:rPr>
              <a:t>Mobbing och rasism förekommer </a:t>
            </a:r>
          </a:p>
          <a:p>
            <a:r>
              <a:rPr lang="sv-SE" b="1" dirty="0" smtClean="0">
                <a:solidFill>
                  <a:srgbClr val="002060"/>
                </a:solidFill>
              </a:rPr>
              <a:t>i skolan, i samhället, i världen. </a:t>
            </a:r>
          </a:p>
          <a:p>
            <a:r>
              <a:rPr lang="sv-SE" b="1" dirty="0" smtClean="0">
                <a:solidFill>
                  <a:srgbClr val="002060"/>
                </a:solidFill>
              </a:rPr>
              <a:t>Vad har denna berättelse säga om det?</a:t>
            </a:r>
          </a:p>
        </p:txBody>
      </p:sp>
      <p:sp>
        <p:nvSpPr>
          <p:cNvPr id="8" name="Rektangel 7"/>
          <p:cNvSpPr/>
          <p:nvPr/>
        </p:nvSpPr>
        <p:spPr>
          <a:xfrm>
            <a:off x="6133333" y="6372153"/>
            <a:ext cx="2114169" cy="369332"/>
          </a:xfrm>
          <a:prstGeom prst="rect">
            <a:avLst/>
          </a:prstGeom>
        </p:spPr>
        <p:txBody>
          <a:bodyPr wrap="none">
            <a:spAutoFit/>
          </a:bodyPr>
          <a:lstStyle/>
          <a:p>
            <a:r>
              <a:rPr lang="sv-SE" dirty="0" smtClean="0"/>
              <a:t>www.remusforlag.se</a:t>
            </a:r>
            <a:endParaRPr lang="sv-SE" dirty="0"/>
          </a:p>
        </p:txBody>
      </p:sp>
      <p:pic>
        <p:nvPicPr>
          <p:cNvPr id="12" name="Picture 3" descr="C:\Users\Carl\Desktop\Remus logg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0190" y="60301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spTree>
    <p:extLst>
      <p:ext uri="{BB962C8B-B14F-4D97-AF65-F5344CB8AC3E}">
        <p14:creationId xmlns:p14="http://schemas.microsoft.com/office/powerpoint/2010/main" val="3034162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Carl\Re bilder Annika\bryrsig 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76672"/>
            <a:ext cx="6480720" cy="5623185"/>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2123728" y="485853"/>
            <a:ext cx="5661742" cy="1200329"/>
          </a:xfrm>
          <a:prstGeom prst="rect">
            <a:avLst/>
          </a:prstGeom>
          <a:noFill/>
        </p:spPr>
        <p:txBody>
          <a:bodyPr wrap="none" rtlCol="0">
            <a:spAutoFit/>
          </a:bodyPr>
          <a:lstStyle/>
          <a:p>
            <a:pPr algn="r"/>
            <a:r>
              <a:rPr lang="sv-SE" b="1" dirty="0" smtClean="0"/>
              <a:t>Etik finns med i alla avsnitt – särskilt i frågeställningar att </a:t>
            </a:r>
          </a:p>
          <a:p>
            <a:pPr algn="r"/>
            <a:r>
              <a:rPr lang="sv-SE" b="1" dirty="0" smtClean="0"/>
              <a:t>Reflektera och Resonera kring </a:t>
            </a:r>
          </a:p>
          <a:p>
            <a:pPr algn="r"/>
            <a:r>
              <a:rPr lang="sv-SE" b="1" dirty="0" smtClean="0"/>
              <a:t> men etiken har också </a:t>
            </a:r>
          </a:p>
          <a:p>
            <a:pPr algn="r"/>
            <a:r>
              <a:rPr lang="sv-SE" b="1" dirty="0" smtClean="0"/>
              <a:t>en egen avdelning </a:t>
            </a:r>
          </a:p>
        </p:txBody>
      </p:sp>
      <p:pic>
        <p:nvPicPr>
          <p:cNvPr id="4"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1574" y="6067236"/>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6226798" y="6384263"/>
            <a:ext cx="2114169" cy="369332"/>
          </a:xfrm>
          <a:prstGeom prst="rect">
            <a:avLst/>
          </a:prstGeom>
        </p:spPr>
        <p:txBody>
          <a:bodyPr wrap="none">
            <a:spAutoFit/>
          </a:bodyPr>
          <a:lstStyle/>
          <a:p>
            <a:r>
              <a:rPr lang="sv-SE" dirty="0"/>
              <a:t>www.remusforlag.se</a:t>
            </a:r>
          </a:p>
        </p:txBody>
      </p:sp>
      <p:sp>
        <p:nvSpPr>
          <p:cNvPr id="5" name="Rektangel 4"/>
          <p:cNvSpPr/>
          <p:nvPr/>
        </p:nvSpPr>
        <p:spPr>
          <a:xfrm>
            <a:off x="539552" y="107340"/>
            <a:ext cx="1247457" cy="369332"/>
          </a:xfrm>
          <a:prstGeom prst="rect">
            <a:avLst/>
          </a:prstGeom>
        </p:spPr>
        <p:txBody>
          <a:bodyPr wrap="none">
            <a:spAutoFit/>
          </a:bodyPr>
          <a:lstStyle/>
          <a:p>
            <a:r>
              <a:rPr lang="sv-SE" b="1" dirty="0">
                <a:latin typeface="Algerian" pitchFamily="82" charset="0"/>
              </a:rPr>
              <a:t>Impulser</a:t>
            </a:r>
            <a:endParaRPr lang="sv-SE" sz="1600" b="1" dirty="0"/>
          </a:p>
        </p:txBody>
      </p:sp>
      <p:sp>
        <p:nvSpPr>
          <p:cNvPr id="6" name="textruta 5"/>
          <p:cNvSpPr txBox="1"/>
          <p:nvPr/>
        </p:nvSpPr>
        <p:spPr>
          <a:xfrm>
            <a:off x="1163280" y="4649679"/>
            <a:ext cx="4043992" cy="1477328"/>
          </a:xfrm>
          <a:prstGeom prst="rect">
            <a:avLst/>
          </a:prstGeom>
          <a:noFill/>
        </p:spPr>
        <p:txBody>
          <a:bodyPr wrap="none" rtlCol="0">
            <a:spAutoFit/>
          </a:bodyPr>
          <a:lstStyle/>
          <a:p>
            <a:r>
              <a:rPr lang="sv-SE" b="1" dirty="0" smtClean="0"/>
              <a:t>Etikavsnittet </a:t>
            </a:r>
          </a:p>
          <a:p>
            <a:r>
              <a:rPr lang="sv-SE" b="1" dirty="0" smtClean="0"/>
              <a:t>startar med </a:t>
            </a:r>
          </a:p>
          <a:p>
            <a:r>
              <a:rPr lang="sv-SE" b="1" dirty="0" smtClean="0"/>
              <a:t>ett äventyr …     </a:t>
            </a:r>
          </a:p>
          <a:p>
            <a:r>
              <a:rPr lang="sv-SE" b="1" dirty="0" smtClean="0"/>
              <a:t>… en trigger för att få en  ingång till vad </a:t>
            </a:r>
          </a:p>
          <a:p>
            <a:r>
              <a:rPr lang="sv-SE" b="1" dirty="0" smtClean="0"/>
              <a:t>en elev i dag kan ha för nytta av etik </a:t>
            </a:r>
            <a:endParaRPr lang="sv-SE" b="1" dirty="0"/>
          </a:p>
        </p:txBody>
      </p:sp>
    </p:spTree>
    <p:extLst>
      <p:ext uri="{BB962C8B-B14F-4D97-AF65-F5344CB8AC3E}">
        <p14:creationId xmlns:p14="http://schemas.microsoft.com/office/powerpoint/2010/main" val="2124395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196752"/>
            <a:ext cx="313348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611559" y="1196752"/>
            <a:ext cx="4924169" cy="5909310"/>
          </a:xfrm>
          <a:prstGeom prst="rect">
            <a:avLst/>
          </a:prstGeom>
          <a:noFill/>
        </p:spPr>
        <p:txBody>
          <a:bodyPr wrap="none" rtlCol="0">
            <a:spAutoFit/>
          </a:bodyPr>
          <a:lstStyle/>
          <a:p>
            <a:r>
              <a:rPr lang="sv-SE" dirty="0" smtClean="0"/>
              <a:t>I handboken i </a:t>
            </a:r>
            <a:r>
              <a:rPr lang="sv-SE" i="1" dirty="0" smtClean="0"/>
              <a:t>Religionsdidaktik </a:t>
            </a:r>
            <a:r>
              <a:rPr lang="sv-SE" dirty="0" smtClean="0"/>
              <a:t>får du en </a:t>
            </a:r>
          </a:p>
          <a:p>
            <a:r>
              <a:rPr lang="sv-SE" dirty="0" smtClean="0"/>
              <a:t>god bakgrund till hur ämnet Religion utformats </a:t>
            </a:r>
          </a:p>
          <a:p>
            <a:r>
              <a:rPr lang="sv-SE" dirty="0" smtClean="0"/>
              <a:t>I den svenska skolan.</a:t>
            </a:r>
          </a:p>
          <a:p>
            <a:r>
              <a:rPr lang="sv-SE" dirty="0" smtClean="0"/>
              <a:t> </a:t>
            </a:r>
            <a:endParaRPr lang="sv-SE" dirty="0"/>
          </a:p>
          <a:p>
            <a:r>
              <a:rPr lang="sv-SE" dirty="0" smtClean="0"/>
              <a:t>Du får också inblick i de olika pedagogiska teorier</a:t>
            </a:r>
          </a:p>
          <a:p>
            <a:r>
              <a:rPr lang="sv-SE" dirty="0" smtClean="0"/>
              <a:t> och didaktiska tillämpningar som under olika tider</a:t>
            </a:r>
          </a:p>
          <a:p>
            <a:r>
              <a:rPr lang="sv-SE" dirty="0"/>
              <a:t>v</a:t>
            </a:r>
            <a:r>
              <a:rPr lang="sv-SE" dirty="0" smtClean="0"/>
              <a:t>arit dominerande.</a:t>
            </a:r>
          </a:p>
          <a:p>
            <a:endParaRPr lang="sv-SE" dirty="0" smtClean="0"/>
          </a:p>
          <a:p>
            <a:r>
              <a:rPr lang="sv-SE" dirty="0"/>
              <a:t>O</a:t>
            </a:r>
            <a:r>
              <a:rPr lang="sv-SE" dirty="0" smtClean="0"/>
              <a:t>lika metodiska tillvägagångssätt är utförligt </a:t>
            </a:r>
          </a:p>
          <a:p>
            <a:r>
              <a:rPr lang="sv-SE" dirty="0" smtClean="0"/>
              <a:t>presenterade och följderna av de didaktiska valen </a:t>
            </a:r>
          </a:p>
          <a:p>
            <a:r>
              <a:rPr lang="sv-SE" dirty="0"/>
              <a:t>b</a:t>
            </a:r>
            <a:r>
              <a:rPr lang="sv-SE" dirty="0" smtClean="0"/>
              <a:t>eskrivna.</a:t>
            </a:r>
          </a:p>
          <a:p>
            <a:endParaRPr lang="sv-SE" dirty="0"/>
          </a:p>
          <a:p>
            <a:r>
              <a:rPr lang="sv-SE" dirty="0" smtClean="0"/>
              <a:t>Den nyhet som 2000-talet fört med sig inom </a:t>
            </a:r>
          </a:p>
          <a:p>
            <a:r>
              <a:rPr lang="sv-SE" dirty="0" smtClean="0"/>
              <a:t>pedagogik och didaktik – neurodidaktik – </a:t>
            </a:r>
            <a:br>
              <a:rPr lang="sv-SE" dirty="0" smtClean="0"/>
            </a:br>
            <a:r>
              <a:rPr lang="sv-SE" dirty="0" smtClean="0"/>
              <a:t>uppmärksammas och allt relateras till 2010 </a:t>
            </a:r>
          </a:p>
          <a:p>
            <a:r>
              <a:rPr lang="sv-SE" dirty="0" smtClean="0"/>
              <a:t>och 2011 års utbildningsreformer.</a:t>
            </a:r>
          </a:p>
          <a:p>
            <a:endParaRPr lang="sv-SE" dirty="0" smtClean="0"/>
          </a:p>
          <a:p>
            <a:r>
              <a:rPr lang="sv-SE" dirty="0" smtClean="0"/>
              <a:t>I denna handledning ges mer impulser till hur</a:t>
            </a:r>
          </a:p>
          <a:p>
            <a:r>
              <a:rPr lang="sv-SE" dirty="0" smtClean="0"/>
              <a:t>Religion 7 kan användas i undervisningen …</a:t>
            </a:r>
          </a:p>
          <a:p>
            <a:r>
              <a:rPr lang="sv-SE" dirty="0" smtClean="0"/>
              <a:t> </a:t>
            </a:r>
          </a:p>
          <a:p>
            <a:endParaRPr lang="sv-SE" dirty="0"/>
          </a:p>
        </p:txBody>
      </p:sp>
      <p:sp>
        <p:nvSpPr>
          <p:cNvPr id="3" name="textruta 2"/>
          <p:cNvSpPr txBox="1"/>
          <p:nvPr/>
        </p:nvSpPr>
        <p:spPr>
          <a:xfrm>
            <a:off x="615827" y="620688"/>
            <a:ext cx="1835759" cy="523220"/>
          </a:xfrm>
          <a:prstGeom prst="rect">
            <a:avLst/>
          </a:prstGeom>
          <a:noFill/>
        </p:spPr>
        <p:txBody>
          <a:bodyPr wrap="none" rtlCol="0">
            <a:spAutoFit/>
          </a:bodyPr>
          <a:lstStyle/>
          <a:p>
            <a:r>
              <a:rPr lang="sv-SE" sz="2800" b="1" dirty="0">
                <a:latin typeface="Algerian" pitchFamily="82" charset="0"/>
              </a:rPr>
              <a:t>Impulser</a:t>
            </a:r>
            <a:endParaRPr lang="sv-SE" sz="2400" b="1" dirty="0"/>
          </a:p>
        </p:txBody>
      </p:sp>
    </p:spTree>
    <p:extLst>
      <p:ext uri="{BB962C8B-B14F-4D97-AF65-F5344CB8AC3E}">
        <p14:creationId xmlns:p14="http://schemas.microsoft.com/office/powerpoint/2010/main" val="1173954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74638"/>
            <a:ext cx="8964488" cy="1143000"/>
          </a:xfrm>
        </p:spPr>
        <p:txBody>
          <a:bodyPr>
            <a:noAutofit/>
          </a:bodyPr>
          <a:lstStyle/>
          <a:p>
            <a:r>
              <a:rPr lang="sv-SE" sz="2800" dirty="0" smtClean="0"/>
              <a:t>Multimodalt - många sätt att lära för </a:t>
            </a:r>
            <a:r>
              <a:rPr lang="sv-SE" sz="2800" dirty="0"/>
              <a:t>optimalt lärande</a:t>
            </a:r>
          </a:p>
        </p:txBody>
      </p:sp>
      <p:sp>
        <p:nvSpPr>
          <p:cNvPr id="3" name="Platshållare för innehåll 2"/>
          <p:cNvSpPr>
            <a:spLocks noGrp="1"/>
          </p:cNvSpPr>
          <p:nvPr>
            <p:ph sz="half" idx="1"/>
          </p:nvPr>
        </p:nvSpPr>
        <p:spPr>
          <a:xfrm>
            <a:off x="395536" y="1250054"/>
            <a:ext cx="4038600" cy="4699226"/>
          </a:xfrm>
        </p:spPr>
        <p:txBody>
          <a:bodyPr>
            <a:noAutofit/>
          </a:bodyPr>
          <a:lstStyle/>
          <a:p>
            <a:r>
              <a:rPr lang="sv-SE" sz="1800" dirty="0" smtClean="0"/>
              <a:t>Därför kan Religion 7 läsas på olika sätt:</a:t>
            </a:r>
          </a:p>
          <a:p>
            <a:r>
              <a:rPr lang="sv-SE" sz="1800" dirty="0" smtClean="0"/>
              <a:t>En del text är medvetet enklare att ta till sig och inleds alltid med en bild. En svag platta och annan stil visar vilka partier om man är uppmärksam. Denna text ska vara tillräcklig för att åtminstone uppnå betyget E.</a:t>
            </a:r>
          </a:p>
          <a:p>
            <a:r>
              <a:rPr lang="sv-SE" sz="1800" dirty="0"/>
              <a:t>A</a:t>
            </a:r>
            <a:r>
              <a:rPr lang="sv-SE" sz="1800" dirty="0" smtClean="0"/>
              <a:t>ndra avsnitt innehåller fördjupad text och kan sakna bild och krävs för betygsbokstäverna ovanför E. </a:t>
            </a:r>
          </a:p>
          <a:p>
            <a:r>
              <a:rPr lang="sv-SE" sz="1800" dirty="0" smtClean="0"/>
              <a:t>Ytterligare ett sätt att tillägna sig Religion 7 är att koncenterar sig enbart bilderna och i samtal kring dem tillägna sig innehållet och erhålla åtminstone E.</a:t>
            </a:r>
          </a:p>
          <a:p>
            <a:pPr marL="0" indent="0">
              <a:buNone/>
            </a:pPr>
            <a:r>
              <a:rPr lang="sv-SE" sz="1800" dirty="0" smtClean="0"/>
              <a:t>  </a:t>
            </a:r>
            <a:endParaRPr lang="sv-SE" sz="1800" dirty="0"/>
          </a:p>
        </p:txBody>
      </p:sp>
      <p:sp>
        <p:nvSpPr>
          <p:cNvPr id="4" name="Platshållare för innehåll 3"/>
          <p:cNvSpPr>
            <a:spLocks noGrp="1"/>
          </p:cNvSpPr>
          <p:nvPr>
            <p:ph sz="half" idx="2"/>
          </p:nvPr>
        </p:nvSpPr>
        <p:spPr>
          <a:xfrm>
            <a:off x="4644008" y="1340768"/>
            <a:ext cx="4038600" cy="4752528"/>
          </a:xfrm>
        </p:spPr>
        <p:txBody>
          <a:bodyPr>
            <a:noAutofit/>
          </a:bodyPr>
          <a:lstStyle/>
          <a:p>
            <a:r>
              <a:rPr lang="sv-SE" sz="1800" dirty="0" smtClean="0"/>
              <a:t>Exempel på fler sätt att tillägna sig kursplanens stoff och uppnå minst E finns. Ett sådant kan vara att utgå från uppgifterna i Reflektera-Resonera för att sedan söka svar i text, på Internet och i samtal </a:t>
            </a:r>
          </a:p>
          <a:p>
            <a:r>
              <a:rPr lang="sv-SE" sz="1800" dirty="0" smtClean="0"/>
              <a:t>Genom </a:t>
            </a:r>
            <a:r>
              <a:rPr lang="sv-SE" sz="1800" dirty="0"/>
              <a:t>att göra olika kombinationer av </a:t>
            </a:r>
            <a:r>
              <a:rPr lang="sv-SE" sz="1800" dirty="0" smtClean="0"/>
              <a:t>de stoffgrupperingar som här exemplifierats kan läraren ge eleven möjlighet till individuellt lärande!</a:t>
            </a:r>
          </a:p>
          <a:p>
            <a:pPr lvl="6"/>
            <a:r>
              <a:rPr lang="sv-SE" sz="800" dirty="0" smtClean="0"/>
              <a:t>         </a:t>
            </a:r>
            <a:endParaRPr lang="sv-SE" sz="800" dirty="0"/>
          </a:p>
        </p:txBody>
      </p:sp>
      <p:sp>
        <p:nvSpPr>
          <p:cNvPr id="6" name="Rektangel 5"/>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7"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1574" y="6067236"/>
            <a:ext cx="9017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307" y="4149080"/>
            <a:ext cx="347305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ktangel 9"/>
          <p:cNvSpPr/>
          <p:nvPr/>
        </p:nvSpPr>
        <p:spPr>
          <a:xfrm>
            <a:off x="6221049" y="6372036"/>
            <a:ext cx="2114169" cy="369332"/>
          </a:xfrm>
          <a:prstGeom prst="rect">
            <a:avLst/>
          </a:prstGeom>
        </p:spPr>
        <p:txBody>
          <a:bodyPr wrap="none">
            <a:spAutoFit/>
          </a:bodyPr>
          <a:lstStyle/>
          <a:p>
            <a:r>
              <a:rPr lang="sv-SE" dirty="0"/>
              <a:t>www.remusforlag.se</a:t>
            </a:r>
          </a:p>
        </p:txBody>
      </p:sp>
    </p:spTree>
    <p:extLst>
      <p:ext uri="{BB962C8B-B14F-4D97-AF65-F5344CB8AC3E}">
        <p14:creationId xmlns:p14="http://schemas.microsoft.com/office/powerpoint/2010/main" val="1070246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74638"/>
            <a:ext cx="8964488" cy="1143000"/>
          </a:xfrm>
        </p:spPr>
        <p:txBody>
          <a:bodyPr>
            <a:noAutofit/>
          </a:bodyPr>
          <a:lstStyle/>
          <a:p>
            <a:r>
              <a:rPr lang="sv-SE" sz="3200" dirty="0" smtClean="0"/>
              <a:t>… för dej som vill veta mer om neurodidaktik</a:t>
            </a:r>
            <a:endParaRPr lang="sv-SE" sz="3200" dirty="0"/>
          </a:p>
        </p:txBody>
      </p:sp>
      <p:sp>
        <p:nvSpPr>
          <p:cNvPr id="4" name="Platshållare för innehåll 3"/>
          <p:cNvSpPr>
            <a:spLocks noGrp="1"/>
          </p:cNvSpPr>
          <p:nvPr>
            <p:ph sz="half" idx="2"/>
          </p:nvPr>
        </p:nvSpPr>
        <p:spPr>
          <a:xfrm>
            <a:off x="3635897" y="1340768"/>
            <a:ext cx="5046712" cy="4752528"/>
          </a:xfrm>
        </p:spPr>
        <p:txBody>
          <a:bodyPr>
            <a:noAutofit/>
          </a:bodyPr>
          <a:lstStyle/>
          <a:p>
            <a:r>
              <a:rPr lang="sv-SE" sz="2000" dirty="0" smtClean="0"/>
              <a:t>Endast iakttagelser utifrån var möjliga                                  för forskarna</a:t>
            </a:r>
          </a:p>
          <a:p>
            <a:r>
              <a:rPr lang="sv-SE" sz="2000" dirty="0" smtClean="0"/>
              <a:t>Men ny teknik</a:t>
            </a:r>
            <a:r>
              <a:rPr lang="sv-SE" sz="2000" dirty="0"/>
              <a:t> </a:t>
            </a:r>
            <a:r>
              <a:rPr lang="sv-SE" sz="2000" dirty="0" smtClean="0"/>
              <a:t/>
            </a:r>
            <a:br>
              <a:rPr lang="sv-SE" sz="2000" dirty="0" smtClean="0"/>
            </a:br>
            <a:r>
              <a:rPr lang="sv-SE" sz="2000" dirty="0" smtClean="0"/>
              <a:t>utvecklad </a:t>
            </a:r>
            <a:br>
              <a:rPr lang="sv-SE" sz="2000" dirty="0" smtClean="0"/>
            </a:br>
            <a:r>
              <a:rPr lang="sv-SE" sz="2000" dirty="0" smtClean="0"/>
              <a:t>under detta</a:t>
            </a:r>
            <a:r>
              <a:rPr lang="sv-SE" sz="2000" dirty="0"/>
              <a:t/>
            </a:r>
            <a:br>
              <a:rPr lang="sv-SE" sz="2000" dirty="0"/>
            </a:br>
            <a:r>
              <a:rPr lang="sv-SE" sz="2000" dirty="0" smtClean="0"/>
              <a:t>årtusende </a:t>
            </a:r>
            <a:br>
              <a:rPr lang="sv-SE" sz="2000" dirty="0" smtClean="0"/>
            </a:br>
            <a:r>
              <a:rPr lang="sv-SE" sz="2000" dirty="0" smtClean="0"/>
              <a:t>gör att vi</a:t>
            </a:r>
            <a:br>
              <a:rPr lang="sv-SE" sz="2000" dirty="0" smtClean="0"/>
            </a:br>
            <a:r>
              <a:rPr lang="sv-SE" sz="2000" dirty="0" smtClean="0"/>
              <a:t>studera </a:t>
            </a:r>
            <a:br>
              <a:rPr lang="sv-SE" sz="2000" dirty="0" smtClean="0"/>
            </a:br>
            <a:r>
              <a:rPr lang="sv-SE" sz="2000" dirty="0" smtClean="0"/>
              <a:t>lärandet </a:t>
            </a:r>
            <a:br>
              <a:rPr lang="sv-SE" sz="2000" dirty="0" smtClean="0"/>
            </a:br>
            <a:r>
              <a:rPr lang="sv-SE" sz="2000" dirty="0" smtClean="0"/>
              <a:t>inifrån</a:t>
            </a:r>
          </a:p>
          <a:p>
            <a:r>
              <a:rPr lang="sv-SE" sz="2000" dirty="0" smtClean="0"/>
              <a:t>Med dessa</a:t>
            </a:r>
            <a:br>
              <a:rPr lang="sv-SE" sz="2000" dirty="0" smtClean="0"/>
            </a:br>
            <a:r>
              <a:rPr lang="sv-SE" sz="2000" dirty="0" smtClean="0"/>
              <a:t>nya möjligheter</a:t>
            </a:r>
            <a:br>
              <a:rPr lang="sv-SE" sz="2000" dirty="0" smtClean="0"/>
            </a:br>
            <a:r>
              <a:rPr lang="sv-SE" sz="2000" dirty="0" smtClean="0"/>
              <a:t>har neurodidaktik</a:t>
            </a:r>
            <a:br>
              <a:rPr lang="sv-SE" sz="2000" dirty="0" smtClean="0"/>
            </a:br>
            <a:r>
              <a:rPr lang="sv-SE" sz="2000" dirty="0" smtClean="0"/>
              <a:t>växt fram …. </a:t>
            </a:r>
          </a:p>
          <a:p>
            <a:r>
              <a:rPr lang="sv-SE" sz="2000" dirty="0" smtClean="0"/>
              <a:t>Se följande bilder </a:t>
            </a:r>
            <a:br>
              <a:rPr lang="sv-SE" sz="2000" dirty="0" smtClean="0"/>
            </a:br>
            <a:endParaRPr lang="sv-SE" sz="2000" dirty="0" smtClean="0"/>
          </a:p>
        </p:txBody>
      </p:sp>
      <p:pic>
        <p:nvPicPr>
          <p:cNvPr id="5" name="Picture 2" descr="C:\Users\Carl\AppData\Local\Microsoft\Windows\Temporary Internet Files\Content.IE5\CWCDNLCL\MC90043253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693" y="1640758"/>
            <a:ext cx="4116104" cy="405645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7"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sp>
        <p:nvSpPr>
          <p:cNvPr id="9" name="Rektangel 8"/>
          <p:cNvSpPr/>
          <p:nvPr/>
        </p:nvSpPr>
        <p:spPr>
          <a:xfrm rot="19989769">
            <a:off x="321166" y="4864384"/>
            <a:ext cx="2963912" cy="1323439"/>
          </a:xfrm>
          <a:prstGeom prst="rect">
            <a:avLst/>
          </a:prstGeom>
        </p:spPr>
        <p:txBody>
          <a:bodyPr wrap="square">
            <a:spAutoFit/>
          </a:bodyPr>
          <a:lstStyle/>
          <a:p>
            <a:r>
              <a:rPr lang="sv-SE" sz="2000" b="1" dirty="0">
                <a:solidFill>
                  <a:srgbClr val="C00000"/>
                </a:solidFill>
              </a:rPr>
              <a:t>V</a:t>
            </a:r>
            <a:r>
              <a:rPr lang="sv-SE" sz="2000" b="1" dirty="0" smtClean="0">
                <a:solidFill>
                  <a:srgbClr val="C00000"/>
                </a:solidFill>
              </a:rPr>
              <a:t>i kan konstatera att hjärnan var fram till slutet av förra årtusendet en sluten box</a:t>
            </a:r>
            <a:endParaRPr lang="sv-SE" sz="2000" b="1" dirty="0">
              <a:solidFill>
                <a:srgbClr val="C00000"/>
              </a:solidFill>
            </a:endParaRPr>
          </a:p>
        </p:txBody>
      </p:sp>
      <p:pic>
        <p:nvPicPr>
          <p:cNvPr id="10" name="Picture 2" descr="C:\Users\Carl\Pictures\My Pictures\crystal river 1004\Black box 1.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rot="2049199">
            <a:off x="453354" y="1712857"/>
            <a:ext cx="2731377" cy="207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246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a:t>
            </a:r>
            <a:endParaRPr lang="en-US" dirty="0"/>
          </a:p>
        </p:txBody>
      </p:sp>
      <p:pic>
        <p:nvPicPr>
          <p:cNvPr id="10242" name="Picture 2" descr="C:\Documents and Settings\Carl\Desktop\askhjärna_low.tif"/>
          <p:cNvPicPr>
            <a:picLocks noChangeAspect="1" noChangeArrowheads="1"/>
          </p:cNvPicPr>
          <p:nvPr/>
        </p:nvPicPr>
        <p:blipFill>
          <a:blip r:embed="rId2" cstate="print"/>
          <a:srcRect/>
          <a:stretch>
            <a:fillRect/>
          </a:stretch>
        </p:blipFill>
        <p:spPr bwMode="auto">
          <a:xfrm>
            <a:off x="0" y="0"/>
            <a:ext cx="9144000" cy="7153834"/>
          </a:xfrm>
          <a:prstGeom prst="rect">
            <a:avLst/>
          </a:prstGeom>
          <a:noFill/>
        </p:spPr>
      </p:pic>
      <p:sp>
        <p:nvSpPr>
          <p:cNvPr id="5" name="textruta 4"/>
          <p:cNvSpPr txBox="1"/>
          <p:nvPr/>
        </p:nvSpPr>
        <p:spPr>
          <a:xfrm>
            <a:off x="4724400" y="1981200"/>
            <a:ext cx="4267200" cy="523220"/>
          </a:xfrm>
          <a:prstGeom prst="rect">
            <a:avLst/>
          </a:prstGeom>
          <a:noFill/>
        </p:spPr>
        <p:txBody>
          <a:bodyPr wrap="square" rtlCol="0">
            <a:spAutoFit/>
          </a:bodyPr>
          <a:lstStyle/>
          <a:p>
            <a:r>
              <a:rPr lang="sv-SE" sz="2800" dirty="0" smtClean="0"/>
              <a:t> </a:t>
            </a:r>
            <a:endParaRPr lang="en-US" sz="2800" dirty="0"/>
          </a:p>
        </p:txBody>
      </p:sp>
      <p:sp>
        <p:nvSpPr>
          <p:cNvPr id="6" name="textruta 5"/>
          <p:cNvSpPr txBox="1"/>
          <p:nvPr/>
        </p:nvSpPr>
        <p:spPr>
          <a:xfrm>
            <a:off x="3886200" y="1981200"/>
            <a:ext cx="4495800" cy="461665"/>
          </a:xfrm>
          <a:prstGeom prst="rect">
            <a:avLst/>
          </a:prstGeom>
          <a:noFill/>
        </p:spPr>
        <p:txBody>
          <a:bodyPr wrap="square" rtlCol="0">
            <a:spAutoFit/>
          </a:bodyPr>
          <a:lstStyle/>
          <a:p>
            <a:r>
              <a:rPr lang="sv-SE" sz="2400" dirty="0" smtClean="0"/>
              <a:t>… …</a:t>
            </a:r>
            <a:endParaRPr lang="en-US" dirty="0"/>
          </a:p>
        </p:txBody>
      </p:sp>
      <p:sp>
        <p:nvSpPr>
          <p:cNvPr id="7" name="textruta 6"/>
          <p:cNvSpPr txBox="1"/>
          <p:nvPr/>
        </p:nvSpPr>
        <p:spPr>
          <a:xfrm>
            <a:off x="304801" y="534650"/>
            <a:ext cx="8458200" cy="1446550"/>
          </a:xfrm>
          <a:prstGeom prst="rect">
            <a:avLst/>
          </a:prstGeom>
          <a:noFill/>
        </p:spPr>
        <p:txBody>
          <a:bodyPr wrap="square" rtlCol="0">
            <a:spAutoFit/>
          </a:bodyPr>
          <a:lstStyle/>
          <a:p>
            <a:r>
              <a:rPr lang="sv-SE" sz="4400" dirty="0" smtClean="0"/>
              <a:t>Neurovetenskapen har </a:t>
            </a:r>
          </a:p>
          <a:p>
            <a:r>
              <a:rPr lang="sv-SE" sz="4400" dirty="0" smtClean="0"/>
              <a:t>lyft på locket till … </a:t>
            </a:r>
            <a:endParaRPr lang="en-US" sz="4400" dirty="0"/>
          </a:p>
        </p:txBody>
      </p:sp>
      <p:pic>
        <p:nvPicPr>
          <p:cNvPr id="8" name="Picture 2" descr="C:\Documents and Settings\Carl\Desktop\bigbang.gif"/>
          <p:cNvPicPr>
            <a:picLocks noChangeAspect="1" noChangeArrowheads="1"/>
          </p:cNvPicPr>
          <p:nvPr/>
        </p:nvPicPr>
        <p:blipFill>
          <a:blip r:embed="rId3" cstate="print"/>
          <a:srcRect/>
          <a:stretch>
            <a:fillRect/>
          </a:stretch>
        </p:blipFill>
        <p:spPr bwMode="auto">
          <a:xfrm>
            <a:off x="6248400" y="4272523"/>
            <a:ext cx="2503574" cy="2585477"/>
          </a:xfrm>
          <a:prstGeom prst="rect">
            <a:avLst/>
          </a:prstGeom>
          <a:noFill/>
        </p:spPr>
      </p:pic>
      <p:sp>
        <p:nvSpPr>
          <p:cNvPr id="9" name="Rektangel 8"/>
          <p:cNvSpPr/>
          <p:nvPr/>
        </p:nvSpPr>
        <p:spPr>
          <a:xfrm>
            <a:off x="5249699" y="3112307"/>
            <a:ext cx="3124200" cy="1200329"/>
          </a:xfrm>
          <a:prstGeom prst="rect">
            <a:avLst/>
          </a:prstGeom>
        </p:spPr>
        <p:txBody>
          <a:bodyPr wrap="square">
            <a:spAutoFit/>
          </a:bodyPr>
          <a:lstStyle/>
          <a:p>
            <a:r>
              <a:rPr lang="sv-SE" sz="2400" dirty="0" smtClean="0"/>
              <a:t>fram växer neurodidaktiken </a:t>
            </a:r>
            <a:br>
              <a:rPr lang="sv-SE" sz="2400" dirty="0" smtClean="0"/>
            </a:br>
            <a:endParaRPr lang="en-US" sz="2400" dirty="0"/>
          </a:p>
        </p:txBody>
      </p:sp>
      <p:sp>
        <p:nvSpPr>
          <p:cNvPr id="10" name="textruta 9"/>
          <p:cNvSpPr txBox="1"/>
          <p:nvPr/>
        </p:nvSpPr>
        <p:spPr>
          <a:xfrm>
            <a:off x="533400" y="6553200"/>
            <a:ext cx="3190874" cy="369332"/>
          </a:xfrm>
          <a:prstGeom prst="rect">
            <a:avLst/>
          </a:prstGeom>
          <a:noFill/>
        </p:spPr>
        <p:txBody>
          <a:bodyPr wrap="none" rtlCol="0">
            <a:spAutoFit/>
          </a:bodyPr>
          <a:lstStyle/>
          <a:p>
            <a:r>
              <a:rPr lang="sv-SE" dirty="0" smtClean="0"/>
              <a:t>Carl E. Olivestam, hjärnhandlare</a:t>
            </a:r>
            <a:endParaRPr lang="en-US" dirty="0"/>
          </a:p>
        </p:txBody>
      </p:sp>
      <p:sp>
        <p:nvSpPr>
          <p:cNvPr id="50177" name="Rectangle 1"/>
          <p:cNvSpPr>
            <a:spLocks noChangeArrowheads="1"/>
          </p:cNvSpPr>
          <p:nvPr/>
        </p:nvSpPr>
        <p:spPr bwMode="auto">
          <a:xfrm>
            <a:off x="251283" y="2434882"/>
            <a:ext cx="62484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r>
              <a:rPr kumimoji="0" lang="sv-SE" sz="2400" b="1" i="0" u="none" strike="noStrike" cap="none" normalizeH="0" baseline="0" dirty="0" smtClean="0">
                <a:ln>
                  <a:noFill/>
                </a:ln>
                <a:solidFill>
                  <a:srgbClr val="C00000"/>
                </a:solidFill>
                <a:effectLst/>
                <a:latin typeface="Arial" pitchFamily="34" charset="0"/>
                <a:ea typeface="Times New Roman" pitchFamily="18" charset="0"/>
                <a:cs typeface="Calibri" pitchFamily="34" charset="0"/>
              </a:rPr>
              <a:t>Ruckat</a:t>
            </a:r>
            <a:r>
              <a:rPr kumimoji="0" lang="sv-SE" sz="2000" b="1" i="0" u="none" strike="noStrike" cap="none" normalizeH="0" baseline="0" dirty="0" smtClean="0">
                <a:ln>
                  <a:noFill/>
                </a:ln>
                <a:solidFill>
                  <a:srgbClr val="C00000"/>
                </a:solidFill>
                <a:effectLst/>
                <a:latin typeface="Arial" pitchFamily="34" charset="0"/>
                <a:ea typeface="Times New Roman" pitchFamily="18" charset="0"/>
                <a:cs typeface="Calibri" pitchFamily="34" charset="0"/>
              </a:rPr>
              <a:t> </a:t>
            </a:r>
            <a:r>
              <a:rPr kumimoji="0" lang="sv-SE" sz="2400" b="1" i="0" u="none" strike="noStrike" cap="none" normalizeH="0" baseline="0" dirty="0" smtClean="0">
                <a:ln>
                  <a:noFill/>
                </a:ln>
                <a:solidFill>
                  <a:srgbClr val="C00000"/>
                </a:solidFill>
                <a:effectLst/>
                <a:latin typeface="Arial" pitchFamily="34" charset="0"/>
                <a:ea typeface="Times New Roman" pitchFamily="18" charset="0"/>
                <a:cs typeface="Calibri" pitchFamily="34" charset="0"/>
              </a:rPr>
              <a:t>lärande</a:t>
            </a:r>
            <a:r>
              <a:rPr kumimoji="0" lang="sv-SE" sz="2000" b="1" i="0" u="none" strike="noStrike" cap="none" normalizeH="0" baseline="0" dirty="0" smtClean="0">
                <a:ln>
                  <a:noFill/>
                </a:ln>
                <a:solidFill>
                  <a:srgbClr val="C00000"/>
                </a:solidFill>
                <a:effectLst/>
                <a:latin typeface="Arial" pitchFamily="34" charset="0"/>
                <a:ea typeface="Times New Roman" pitchFamily="18" charset="0"/>
                <a:cs typeface="Calibri" pitchFamily="34" charset="0"/>
              </a:rPr>
              <a:t> - på väg mot en ny hjärnålder</a:t>
            </a:r>
            <a:endParaRPr kumimoji="0" lang="sv-SE" sz="3200" b="0" i="0" u="none" strike="noStrike" cap="none" normalizeH="0" baseline="0" dirty="0" smtClean="0">
              <a:ln>
                <a:noFill/>
              </a:ln>
              <a:solidFill>
                <a:schemeClr val="tx1"/>
              </a:solidFill>
              <a:effectLst/>
              <a:latin typeface="Arial" pitchFamily="34" charset="0"/>
            </a:endParaRPr>
          </a:p>
        </p:txBody>
      </p:sp>
      <p:pic>
        <p:nvPicPr>
          <p:cNvPr id="11" name="Picture 2" descr="C:\Users\Carl\Pictures\My Pictures\crystal river 1004\Black box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9199">
            <a:off x="5737813" y="565070"/>
            <a:ext cx="3093206" cy="2345854"/>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5922866" y="1416181"/>
            <a:ext cx="2723100" cy="1015663"/>
          </a:xfrm>
          <a:prstGeom prst="rect">
            <a:avLst/>
          </a:prstGeom>
        </p:spPr>
        <p:txBody>
          <a:bodyPr wrap="square">
            <a:spAutoFit/>
          </a:bodyPr>
          <a:lstStyle/>
          <a:p>
            <a:pPr algn="ctr"/>
            <a:r>
              <a:rPr lang="sv-SE" sz="2000" b="1" i="1" dirty="0" smtClean="0">
                <a:solidFill>
                  <a:schemeClr val="bg1"/>
                </a:solidFill>
              </a:rPr>
              <a:t>… the </a:t>
            </a:r>
            <a:endParaRPr lang="sv-SE" sz="2000" b="1" i="1" dirty="0">
              <a:solidFill>
                <a:schemeClr val="bg1"/>
              </a:solidFill>
            </a:endParaRPr>
          </a:p>
          <a:p>
            <a:pPr algn="ctr"/>
            <a:r>
              <a:rPr lang="sv-SE" sz="2000" b="1" i="1" dirty="0">
                <a:solidFill>
                  <a:schemeClr val="bg1"/>
                </a:solidFill>
              </a:rPr>
              <a:t>Black </a:t>
            </a:r>
          </a:p>
          <a:p>
            <a:pPr algn="ctr"/>
            <a:r>
              <a:rPr lang="sv-SE" sz="2000" b="1" i="1" dirty="0">
                <a:solidFill>
                  <a:schemeClr val="bg1"/>
                </a:solidFill>
              </a:rPr>
              <a:t>Box</a:t>
            </a:r>
          </a:p>
        </p:txBody>
      </p:sp>
    </p:spTree>
    <p:extLst>
      <p:ext uri="{BB962C8B-B14F-4D97-AF65-F5344CB8AC3E}">
        <p14:creationId xmlns:p14="http://schemas.microsoft.com/office/powerpoint/2010/main" val="2071796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ågrät skriftrulle 1"/>
          <p:cNvSpPr/>
          <p:nvPr/>
        </p:nvSpPr>
        <p:spPr>
          <a:xfrm>
            <a:off x="611560" y="2452245"/>
            <a:ext cx="1699914" cy="1033272"/>
          </a:xfrm>
          <a:prstGeom prst="horizont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861590" y="2695434"/>
            <a:ext cx="1449884" cy="369332"/>
          </a:xfrm>
          <a:prstGeom prst="rect">
            <a:avLst/>
          </a:prstGeom>
          <a:noFill/>
        </p:spPr>
        <p:txBody>
          <a:bodyPr wrap="none" rtlCol="0">
            <a:spAutoFit/>
          </a:bodyPr>
          <a:lstStyle/>
          <a:p>
            <a:r>
              <a:rPr lang="sv-SE" b="1" dirty="0" smtClean="0"/>
              <a:t>Undervisning</a:t>
            </a:r>
            <a:endParaRPr lang="sv-SE" b="1" dirty="0"/>
          </a:p>
        </p:txBody>
      </p:sp>
      <p:sp>
        <p:nvSpPr>
          <p:cNvPr id="4" name="Lodrät skriftrulle 3"/>
          <p:cNvSpPr/>
          <p:nvPr/>
        </p:nvSpPr>
        <p:spPr>
          <a:xfrm>
            <a:off x="467544" y="483005"/>
            <a:ext cx="4657395" cy="153095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Vågrät skriftrulle 5"/>
          <p:cNvSpPr/>
          <p:nvPr/>
        </p:nvSpPr>
        <p:spPr>
          <a:xfrm>
            <a:off x="2537791" y="2421544"/>
            <a:ext cx="1143000" cy="1033272"/>
          </a:xfrm>
          <a:prstGeom prst="horizont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Vågrät skriftrulle 6"/>
          <p:cNvSpPr/>
          <p:nvPr/>
        </p:nvSpPr>
        <p:spPr>
          <a:xfrm>
            <a:off x="3945025" y="2305170"/>
            <a:ext cx="1368151" cy="1033272"/>
          </a:xfrm>
          <a:prstGeom prst="horizont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Vågrät skriftrulle 7"/>
          <p:cNvSpPr/>
          <p:nvPr/>
        </p:nvSpPr>
        <p:spPr>
          <a:xfrm>
            <a:off x="5578566" y="2126363"/>
            <a:ext cx="1643246" cy="1033272"/>
          </a:xfrm>
          <a:prstGeom prst="horizont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p:cNvSpPr txBox="1"/>
          <p:nvPr/>
        </p:nvSpPr>
        <p:spPr>
          <a:xfrm>
            <a:off x="2605966" y="2692092"/>
            <a:ext cx="1078629" cy="369332"/>
          </a:xfrm>
          <a:prstGeom prst="rect">
            <a:avLst/>
          </a:prstGeom>
          <a:noFill/>
        </p:spPr>
        <p:txBody>
          <a:bodyPr wrap="none" rtlCol="0">
            <a:spAutoFit/>
          </a:bodyPr>
          <a:lstStyle/>
          <a:p>
            <a:r>
              <a:rPr lang="sv-SE" b="1" dirty="0" smtClean="0"/>
              <a:t>utvecklas</a:t>
            </a:r>
            <a:endParaRPr lang="sv-SE" b="1" dirty="0"/>
          </a:p>
        </p:txBody>
      </p:sp>
      <p:sp>
        <p:nvSpPr>
          <p:cNvPr id="10" name="textruta 9"/>
          <p:cNvSpPr txBox="1"/>
          <p:nvPr/>
        </p:nvSpPr>
        <p:spPr>
          <a:xfrm>
            <a:off x="4099729" y="2671052"/>
            <a:ext cx="920188" cy="369332"/>
          </a:xfrm>
          <a:prstGeom prst="rect">
            <a:avLst/>
          </a:prstGeom>
          <a:noFill/>
        </p:spPr>
        <p:txBody>
          <a:bodyPr wrap="none" rtlCol="0">
            <a:spAutoFit/>
          </a:bodyPr>
          <a:lstStyle/>
          <a:p>
            <a:r>
              <a:rPr lang="sv-SE" b="1" dirty="0" smtClean="0"/>
              <a:t>från idé</a:t>
            </a:r>
            <a:endParaRPr lang="sv-SE" b="1" dirty="0"/>
          </a:p>
        </p:txBody>
      </p:sp>
      <p:sp>
        <p:nvSpPr>
          <p:cNvPr id="11" name="textruta 10"/>
          <p:cNvSpPr txBox="1"/>
          <p:nvPr/>
        </p:nvSpPr>
        <p:spPr>
          <a:xfrm>
            <a:off x="5762502" y="2427007"/>
            <a:ext cx="1459310" cy="646331"/>
          </a:xfrm>
          <a:prstGeom prst="rect">
            <a:avLst/>
          </a:prstGeom>
          <a:noFill/>
        </p:spPr>
        <p:txBody>
          <a:bodyPr wrap="none" rtlCol="0">
            <a:spAutoFit/>
          </a:bodyPr>
          <a:lstStyle/>
          <a:p>
            <a:r>
              <a:rPr lang="sv-SE" b="1" dirty="0"/>
              <a:t>t</a:t>
            </a:r>
            <a:r>
              <a:rPr lang="sv-SE" b="1" dirty="0" smtClean="0"/>
              <a:t>ill vetenskap</a:t>
            </a:r>
            <a:endParaRPr lang="sv-SE" b="1" dirty="0"/>
          </a:p>
          <a:p>
            <a:endParaRPr lang="sv-SE" dirty="0"/>
          </a:p>
        </p:txBody>
      </p:sp>
      <p:sp>
        <p:nvSpPr>
          <p:cNvPr id="12" name="textruta 11"/>
          <p:cNvSpPr txBox="1"/>
          <p:nvPr/>
        </p:nvSpPr>
        <p:spPr>
          <a:xfrm>
            <a:off x="739286" y="802208"/>
            <a:ext cx="3977756" cy="892552"/>
          </a:xfrm>
          <a:prstGeom prst="rect">
            <a:avLst/>
          </a:prstGeom>
          <a:noFill/>
        </p:spPr>
        <p:txBody>
          <a:bodyPr wrap="none" rtlCol="0">
            <a:spAutoFit/>
          </a:bodyPr>
          <a:lstStyle/>
          <a:p>
            <a:pPr algn="ctr"/>
            <a:r>
              <a:rPr lang="sv-SE" sz="2800" dirty="0" smtClean="0">
                <a:solidFill>
                  <a:schemeClr val="bg1"/>
                </a:solidFill>
                <a:effectLst>
                  <a:outerShdw blurRad="38100" dist="38100" dir="2700000" algn="tl">
                    <a:srgbClr val="000000">
                      <a:alpha val="43137"/>
                    </a:srgbClr>
                  </a:outerShdw>
                </a:effectLst>
              </a:rPr>
              <a:t>Neurodidaktik</a:t>
            </a:r>
          </a:p>
          <a:p>
            <a:r>
              <a:rPr lang="sv-SE" sz="2400" dirty="0" smtClean="0">
                <a:solidFill>
                  <a:schemeClr val="bg1"/>
                </a:solidFill>
              </a:rPr>
              <a:t>- för undervisning och lärande</a:t>
            </a:r>
            <a:endParaRPr lang="sv-SE" sz="2000" dirty="0">
              <a:solidFill>
                <a:schemeClr val="bg1"/>
              </a:solidFill>
            </a:endParaRPr>
          </a:p>
        </p:txBody>
      </p:sp>
      <p:pic>
        <p:nvPicPr>
          <p:cNvPr id="1028" name="Picture 4" descr="C:\Users\Carl\AppData\Local\Microsoft\Windows\Temporary Internet Files\Content.IE5\Y2A0ICRE\MP90043124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6054" y="3454815"/>
            <a:ext cx="2072205" cy="261186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arl\AppData\Local\Microsoft\Windows\Temporary Internet Files\Content.IE5\6XMFZIXZ\MC90021700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737" y="3159635"/>
            <a:ext cx="2482570" cy="29441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arl\AppData\Local\Microsoft\Windows\Temporary Internet Files\Content.IE5\5BQ34QGC\MP9003987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0106" y="3338442"/>
            <a:ext cx="1803981" cy="2765308"/>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12"/>
          <p:cNvSpPr/>
          <p:nvPr/>
        </p:nvSpPr>
        <p:spPr>
          <a:xfrm>
            <a:off x="102008" y="122438"/>
            <a:ext cx="1247457" cy="369332"/>
          </a:xfrm>
          <a:prstGeom prst="rect">
            <a:avLst/>
          </a:prstGeom>
        </p:spPr>
        <p:txBody>
          <a:bodyPr wrap="none">
            <a:spAutoFit/>
          </a:bodyPr>
          <a:lstStyle/>
          <a:p>
            <a:r>
              <a:rPr lang="sv-SE" b="1" dirty="0">
                <a:latin typeface="Algerian" pitchFamily="82" charset="0"/>
              </a:rPr>
              <a:t>Impulser</a:t>
            </a:r>
            <a:endParaRPr lang="sv-SE" sz="1600" b="1" dirty="0"/>
          </a:p>
        </p:txBody>
      </p:sp>
    </p:spTree>
    <p:extLst>
      <p:ext uri="{BB962C8B-B14F-4D97-AF65-F5344CB8AC3E}">
        <p14:creationId xmlns:p14="http://schemas.microsoft.com/office/powerpoint/2010/main" val="41180156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5763" y="188640"/>
            <a:ext cx="3733800" cy="4640989"/>
          </a:xfrm>
        </p:spPr>
        <p:txBody>
          <a:bodyPr>
            <a:noAutofit/>
          </a:bodyPr>
          <a:lstStyle/>
          <a:p>
            <a:pPr lvl="0"/>
            <a:r>
              <a:rPr lang="sv-SE" b="1" dirty="0" smtClean="0">
                <a:solidFill>
                  <a:schemeClr val="bg2">
                    <a:lumMod val="50000"/>
                  </a:schemeClr>
                </a:solidFill>
              </a:rPr>
              <a:t>Hjärnbruket</a:t>
            </a:r>
            <a:br>
              <a:rPr lang="sv-SE" b="1" dirty="0" smtClean="0">
                <a:solidFill>
                  <a:schemeClr val="bg2">
                    <a:lumMod val="50000"/>
                  </a:schemeClr>
                </a:solidFill>
              </a:rPr>
            </a:br>
            <a:r>
              <a:rPr lang="sv-SE" b="1" dirty="0" smtClean="0">
                <a:solidFill>
                  <a:schemeClr val="bg2">
                    <a:lumMod val="50000"/>
                  </a:schemeClr>
                </a:solidFill>
              </a:rPr>
              <a:t/>
            </a:r>
            <a:br>
              <a:rPr lang="sv-SE" b="1" dirty="0" smtClean="0">
                <a:solidFill>
                  <a:schemeClr val="bg2">
                    <a:lumMod val="50000"/>
                  </a:schemeClr>
                </a:solidFill>
              </a:rPr>
            </a:br>
            <a:r>
              <a:rPr lang="sv-SE" sz="2400" b="1" i="1" dirty="0"/>
              <a:t>Neurodidaktik i </a:t>
            </a:r>
            <a:r>
              <a:rPr lang="sv-SE" sz="2400" b="1" i="1" dirty="0" smtClean="0"/>
              <a:t>lärarpraktik</a:t>
            </a:r>
            <a:br>
              <a:rPr lang="sv-SE" sz="2400" b="1" i="1" dirty="0" smtClean="0"/>
            </a:br>
            <a:r>
              <a:rPr lang="sv-SE" sz="2400" b="1" i="1" dirty="0"/>
              <a:t>Om pannlobsundervisningens begränsning och lärandets Turning Torso</a:t>
            </a:r>
            <a:r>
              <a:rPr lang="sv-SE" sz="2400" dirty="0"/>
              <a:t/>
            </a:r>
            <a:br>
              <a:rPr lang="sv-SE" sz="2400" dirty="0"/>
            </a:br>
            <a:r>
              <a:rPr lang="sv-SE" b="1" dirty="0" smtClean="0">
                <a:solidFill>
                  <a:schemeClr val="bg2">
                    <a:lumMod val="50000"/>
                  </a:schemeClr>
                </a:solidFill>
              </a:rPr>
              <a:t/>
            </a:r>
            <a:br>
              <a:rPr lang="sv-SE" b="1" dirty="0" smtClean="0">
                <a:solidFill>
                  <a:schemeClr val="bg2">
                    <a:lumMod val="50000"/>
                  </a:schemeClr>
                </a:solidFill>
              </a:rPr>
            </a:br>
            <a:endParaRPr lang="en-US" b="1" dirty="0">
              <a:solidFill>
                <a:schemeClr val="bg2">
                  <a:lumMod val="50000"/>
                </a:schemeClr>
              </a:solidFill>
            </a:endParaRPr>
          </a:p>
        </p:txBody>
      </p:sp>
      <p:pic>
        <p:nvPicPr>
          <p:cNvPr id="4" name="Picture 2" descr="C:\Documents and Settings\Carl\Desktop\.jpg"/>
          <p:cNvPicPr>
            <a:picLocks noChangeAspect="1" noChangeArrowheads="1"/>
          </p:cNvPicPr>
          <p:nvPr/>
        </p:nvPicPr>
        <p:blipFill>
          <a:blip r:embed="rId2" cstate="print"/>
          <a:srcRect/>
          <a:stretch>
            <a:fillRect/>
          </a:stretch>
        </p:blipFill>
        <p:spPr bwMode="auto">
          <a:xfrm>
            <a:off x="4267200" y="0"/>
            <a:ext cx="4876800" cy="6870763"/>
          </a:xfrm>
          <a:prstGeom prst="rect">
            <a:avLst/>
          </a:prstGeom>
          <a:noFill/>
        </p:spPr>
      </p:pic>
      <p:sp>
        <p:nvSpPr>
          <p:cNvPr id="5" name="textruta 4"/>
          <p:cNvSpPr txBox="1"/>
          <p:nvPr/>
        </p:nvSpPr>
        <p:spPr>
          <a:xfrm>
            <a:off x="533400" y="6019800"/>
            <a:ext cx="2838277" cy="461665"/>
          </a:xfrm>
          <a:prstGeom prst="rect">
            <a:avLst/>
          </a:prstGeom>
          <a:noFill/>
        </p:spPr>
        <p:txBody>
          <a:bodyPr wrap="none" rtlCol="0">
            <a:spAutoFit/>
          </a:bodyPr>
          <a:lstStyle/>
          <a:p>
            <a:r>
              <a:rPr lang="sv-SE" sz="2400" b="1" dirty="0" err="1" smtClean="0">
                <a:solidFill>
                  <a:schemeClr val="bg2">
                    <a:lumMod val="50000"/>
                  </a:schemeClr>
                </a:solidFill>
              </a:rPr>
              <a:t>www.remusforlag.se</a:t>
            </a:r>
            <a:endParaRPr lang="en-US" sz="2400" b="1" dirty="0">
              <a:solidFill>
                <a:schemeClr val="bg2">
                  <a:lumMod val="50000"/>
                </a:schemeClr>
              </a:solidFill>
            </a:endParaRPr>
          </a:p>
        </p:txBody>
      </p:sp>
      <p:sp>
        <p:nvSpPr>
          <p:cNvPr id="3" name="textruta 2"/>
          <p:cNvSpPr txBox="1"/>
          <p:nvPr/>
        </p:nvSpPr>
        <p:spPr>
          <a:xfrm>
            <a:off x="286618" y="4509120"/>
            <a:ext cx="3652090" cy="1200329"/>
          </a:xfrm>
          <a:prstGeom prst="rect">
            <a:avLst/>
          </a:prstGeom>
          <a:noFill/>
        </p:spPr>
        <p:txBody>
          <a:bodyPr wrap="none" rtlCol="0">
            <a:spAutoFit/>
          </a:bodyPr>
          <a:lstStyle/>
          <a:p>
            <a:pPr algn="ctr"/>
            <a:r>
              <a:rPr lang="sv-SE" sz="2400" b="1" dirty="0">
                <a:solidFill>
                  <a:schemeClr val="bg2">
                    <a:lumMod val="50000"/>
                  </a:schemeClr>
                </a:solidFill>
              </a:rPr>
              <a:t>F</a:t>
            </a:r>
            <a:r>
              <a:rPr lang="sv-SE" sz="2400" b="1" dirty="0" smtClean="0">
                <a:solidFill>
                  <a:schemeClr val="bg2">
                    <a:lumMod val="50000"/>
                  </a:schemeClr>
                </a:solidFill>
              </a:rPr>
              <a:t>ör fördjupning</a:t>
            </a:r>
          </a:p>
          <a:p>
            <a:pPr algn="ctr"/>
            <a:r>
              <a:rPr lang="sv-SE" sz="2400" b="1" dirty="0" smtClean="0">
                <a:solidFill>
                  <a:schemeClr val="bg2">
                    <a:lumMod val="50000"/>
                  </a:schemeClr>
                </a:solidFill>
              </a:rPr>
              <a:t>Läs </a:t>
            </a:r>
            <a:r>
              <a:rPr lang="sv-SE" sz="2400" b="1" i="1" dirty="0" smtClean="0">
                <a:solidFill>
                  <a:schemeClr val="bg2">
                    <a:lumMod val="50000"/>
                  </a:schemeClr>
                </a:solidFill>
              </a:rPr>
              <a:t>gärna</a:t>
            </a:r>
            <a:r>
              <a:rPr lang="sv-SE" sz="2400" b="1" dirty="0" smtClean="0">
                <a:solidFill>
                  <a:schemeClr val="bg2">
                    <a:lumMod val="50000"/>
                  </a:schemeClr>
                </a:solidFill>
              </a:rPr>
              <a:t> boken</a:t>
            </a:r>
          </a:p>
          <a:p>
            <a:pPr algn="ctr"/>
            <a:r>
              <a:rPr lang="sv-SE" sz="2400" b="1" dirty="0" smtClean="0">
                <a:solidFill>
                  <a:schemeClr val="bg2">
                    <a:lumMod val="50000"/>
                  </a:schemeClr>
                </a:solidFill>
              </a:rPr>
              <a:t> </a:t>
            </a:r>
            <a:r>
              <a:rPr lang="sv-SE" sz="2400" b="1" i="1" dirty="0" smtClean="0">
                <a:solidFill>
                  <a:schemeClr val="bg2">
                    <a:lumMod val="50000"/>
                  </a:schemeClr>
                </a:solidFill>
              </a:rPr>
              <a:t>När hjärnan får bestämma</a:t>
            </a:r>
            <a:endParaRPr lang="sv-SE" sz="2400" b="1" i="1" dirty="0">
              <a:solidFill>
                <a:schemeClr val="bg2">
                  <a:lumMod val="50000"/>
                </a:schemeClr>
              </a:solidFill>
            </a:endParaRPr>
          </a:p>
        </p:txBody>
      </p:sp>
    </p:spTree>
    <p:extLst>
      <p:ext uri="{BB962C8B-B14F-4D97-AF65-F5344CB8AC3E}">
        <p14:creationId xmlns:p14="http://schemas.microsoft.com/office/powerpoint/2010/main" val="544337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upload.wikimedia.org/wikipedia/commons/3/3f/B.F._Skinner_at_Harvard_circa_19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584224">
            <a:off x="1563495" y="1210695"/>
            <a:ext cx="742148" cy="814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409145" y="87920"/>
            <a:ext cx="7424405" cy="954107"/>
          </a:xfrm>
          <a:prstGeom prst="rect">
            <a:avLst/>
          </a:prstGeom>
          <a:noFill/>
        </p:spPr>
        <p:txBody>
          <a:bodyPr wrap="none" rtlCol="0">
            <a:spAutoFit/>
          </a:bodyPr>
          <a:lstStyle/>
          <a:p>
            <a:pPr algn="ctr"/>
            <a:r>
              <a:rPr lang="sv-SE" sz="2800" b="1" dirty="0" smtClean="0">
                <a:solidFill>
                  <a:schemeClr val="tx2"/>
                </a:solidFill>
              </a:rPr>
              <a:t>Den pedagogiska buketten </a:t>
            </a:r>
            <a:r>
              <a:rPr lang="sv-SE" sz="2800" b="1" dirty="0">
                <a:solidFill>
                  <a:schemeClr val="tx2"/>
                </a:solidFill>
              </a:rPr>
              <a:t>u</a:t>
            </a:r>
            <a:r>
              <a:rPr lang="sv-SE" sz="2800" b="1" dirty="0" smtClean="0">
                <a:solidFill>
                  <a:schemeClr val="tx2"/>
                </a:solidFill>
              </a:rPr>
              <a:t>tan bäst-före-datum</a:t>
            </a:r>
          </a:p>
          <a:p>
            <a:pPr algn="ctr"/>
            <a:r>
              <a:rPr lang="sv-SE" sz="2800" b="1" dirty="0" smtClean="0">
                <a:solidFill>
                  <a:schemeClr val="tx2"/>
                </a:solidFill>
              </a:rPr>
              <a:t>- har det inte hänt nåt på 100 år?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2831">
            <a:off x="173466" y="556044"/>
            <a:ext cx="1015153" cy="117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48791">
            <a:off x="1065067" y="728065"/>
            <a:ext cx="758192" cy="109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55281">
            <a:off x="190360" y="1297926"/>
            <a:ext cx="781418" cy="107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78" name="Picture 2" descr="C:\Users\Carl\AppData\Local\Microsoft\Windows\Temporary Internet Files\Content.IE5\DCBM8S6D\MP90039885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10" y="5710019"/>
            <a:ext cx="1195922" cy="854229"/>
          </a:xfrm>
          <a:prstGeom prst="rect">
            <a:avLst/>
          </a:prstGeom>
          <a:noFill/>
          <a:extLst>
            <a:ext uri="{909E8E84-426E-40DD-AFC4-6F175D3DCCD1}">
              <a14:hiddenFill xmlns:a14="http://schemas.microsoft.com/office/drawing/2010/main">
                <a:solidFill>
                  <a:srgbClr val="FFFFFF"/>
                </a:solidFill>
              </a14:hiddenFill>
            </a:ext>
          </a:extLst>
        </p:spPr>
      </p:pic>
      <p:pic>
        <p:nvPicPr>
          <p:cNvPr id="178179" name="Picture 3" descr="C:\Users\Carl\AppData\Local\Microsoft\Windows\Temporary Internet Files\Content.IE5\TAH9DZQQ\MP90039885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963177">
            <a:off x="45120" y="3371404"/>
            <a:ext cx="610895" cy="728393"/>
          </a:xfrm>
          <a:prstGeom prst="rect">
            <a:avLst/>
          </a:prstGeom>
          <a:noFill/>
          <a:extLst>
            <a:ext uri="{909E8E84-426E-40DD-AFC4-6F175D3DCCD1}">
              <a14:hiddenFill xmlns:a14="http://schemas.microsoft.com/office/drawing/2010/main">
                <a:solidFill>
                  <a:srgbClr val="FFFFFF"/>
                </a:solidFill>
              </a14:hiddenFill>
            </a:ext>
          </a:extLst>
        </p:spPr>
      </p:pic>
      <p:pic>
        <p:nvPicPr>
          <p:cNvPr id="178182" name="Picture 6" descr="C:\Program Files\Microsoft Office\MEDIA\CAGCAT10\j0252349.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559178">
            <a:off x="82562" y="3991676"/>
            <a:ext cx="907924" cy="552169"/>
          </a:xfrm>
          <a:prstGeom prst="rect">
            <a:avLst/>
          </a:prstGeom>
          <a:noFill/>
          <a:extLst>
            <a:ext uri="{909E8E84-426E-40DD-AFC4-6F175D3DCCD1}">
              <a14:hiddenFill xmlns:a14="http://schemas.microsoft.com/office/drawing/2010/main">
                <a:solidFill>
                  <a:srgbClr val="FFFFFF"/>
                </a:solidFill>
              </a14:hiddenFill>
            </a:ext>
          </a:extLst>
        </p:spPr>
      </p:pic>
      <p:pic>
        <p:nvPicPr>
          <p:cNvPr id="178183" name="Picture 7" descr="C:\Program Files\Microsoft Office\MEDIA\CAGCAT10\j0297707.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685034">
            <a:off x="49575" y="4857241"/>
            <a:ext cx="577202" cy="798714"/>
          </a:xfrm>
          <a:prstGeom prst="rect">
            <a:avLst/>
          </a:prstGeom>
          <a:noFill/>
          <a:extLst>
            <a:ext uri="{909E8E84-426E-40DD-AFC4-6F175D3DCCD1}">
              <a14:hiddenFill xmlns:a14="http://schemas.microsoft.com/office/drawing/2010/main">
                <a:solidFill>
                  <a:srgbClr val="FFFFFF"/>
                </a:solidFill>
              </a14:hiddenFill>
            </a:ext>
          </a:extLst>
        </p:spPr>
      </p:pic>
      <p:pic>
        <p:nvPicPr>
          <p:cNvPr id="178184" name="Picture 8" descr="C:\Program Files\Microsoft Office\MEDIA\OFFICE14\Lines\BD21313_.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420439">
            <a:off x="-1391750" y="4012646"/>
            <a:ext cx="4686300" cy="18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2699792" y="1212091"/>
            <a:ext cx="6385393" cy="6309420"/>
          </a:xfrm>
          <a:prstGeom prst="rect">
            <a:avLst/>
          </a:prstGeom>
          <a:noFill/>
        </p:spPr>
        <p:txBody>
          <a:bodyPr wrap="square" rtlCol="0">
            <a:spAutoFit/>
          </a:bodyPr>
          <a:lstStyle/>
          <a:p>
            <a:pPr lvl="0" algn="ctr"/>
            <a:r>
              <a:rPr lang="sv-SE" sz="2800" b="1" dirty="0" smtClean="0"/>
              <a:t>Dewey - </a:t>
            </a:r>
            <a:r>
              <a:rPr lang="sv-SE" sz="2800" b="1" i="1" dirty="0" smtClean="0"/>
              <a:t>Learning by </a:t>
            </a:r>
            <a:r>
              <a:rPr lang="sv-SE" sz="2800" b="1" i="1" dirty="0" err="1" smtClean="0"/>
              <a:t>doing</a:t>
            </a:r>
            <a:r>
              <a:rPr lang="sv-SE" sz="2800" b="1" dirty="0" smtClean="0"/>
              <a:t/>
            </a:r>
            <a:br>
              <a:rPr lang="sv-SE" sz="2800" b="1" dirty="0" smtClean="0"/>
            </a:br>
            <a:r>
              <a:rPr lang="sv-SE" sz="2800" b="1" dirty="0" smtClean="0"/>
              <a:t>Skinner - </a:t>
            </a:r>
            <a:r>
              <a:rPr lang="sv-SE" sz="2800" b="1" i="1" dirty="0" smtClean="0"/>
              <a:t>Learning by </a:t>
            </a:r>
            <a:r>
              <a:rPr lang="sv-SE" sz="2800" b="1" i="1" dirty="0" err="1" smtClean="0"/>
              <a:t>behaving</a:t>
            </a:r>
            <a:r>
              <a:rPr lang="sv-SE" sz="2800" b="1" dirty="0" smtClean="0"/>
              <a:t/>
            </a:r>
            <a:br>
              <a:rPr lang="sv-SE" sz="2800" b="1" dirty="0" smtClean="0"/>
            </a:br>
            <a:r>
              <a:rPr lang="sv-SE" sz="2800" b="1" dirty="0" smtClean="0"/>
              <a:t>Piaget - </a:t>
            </a:r>
            <a:r>
              <a:rPr lang="sv-SE" sz="2800" b="1" i="1" dirty="0" smtClean="0"/>
              <a:t>Learning </a:t>
            </a:r>
            <a:r>
              <a:rPr lang="sv-SE" sz="2800" b="1" i="1" dirty="0"/>
              <a:t>by </a:t>
            </a:r>
            <a:r>
              <a:rPr lang="sv-SE" sz="2800" b="1" i="1" dirty="0" err="1" smtClean="0"/>
              <a:t>thinking</a:t>
            </a:r>
            <a:r>
              <a:rPr lang="sv-SE" sz="2800" b="1" dirty="0" smtClean="0"/>
              <a:t/>
            </a:r>
            <a:br>
              <a:rPr lang="sv-SE" sz="2800" b="1" dirty="0" smtClean="0"/>
            </a:br>
            <a:r>
              <a:rPr lang="sv-SE" sz="2800" b="1" dirty="0" err="1" smtClean="0"/>
              <a:t>Vygotskij</a:t>
            </a:r>
            <a:r>
              <a:rPr lang="sv-SE" sz="2800" b="1" dirty="0" smtClean="0"/>
              <a:t> - </a:t>
            </a:r>
            <a:r>
              <a:rPr lang="sv-SE" sz="2800" b="1" i="1" dirty="0" smtClean="0"/>
              <a:t>Learning </a:t>
            </a:r>
            <a:r>
              <a:rPr lang="sv-SE" sz="2800" b="1" i="1" dirty="0"/>
              <a:t>by </a:t>
            </a:r>
            <a:r>
              <a:rPr lang="sv-SE" sz="2800" b="1" i="1" dirty="0" err="1" smtClean="0"/>
              <a:t>talking</a:t>
            </a:r>
            <a:endParaRPr lang="sv-SE" sz="2800" b="1" i="1" dirty="0" smtClean="0"/>
          </a:p>
          <a:p>
            <a:pPr lvl="0"/>
            <a:r>
              <a:rPr lang="sv-SE" sz="2800" b="1" i="1" dirty="0" smtClean="0"/>
              <a:t/>
            </a:r>
            <a:br>
              <a:rPr lang="sv-SE" sz="2800" b="1" i="1" dirty="0" smtClean="0"/>
            </a:br>
            <a:r>
              <a:rPr lang="sv-SE" sz="2400" b="1" i="1" dirty="0"/>
              <a:t>Teorier är inte ofarliga, de fastställer och legitimerar </a:t>
            </a:r>
            <a:r>
              <a:rPr lang="sv-SE" sz="2400" b="1" i="1" dirty="0" smtClean="0"/>
              <a:t>paradigm </a:t>
            </a:r>
            <a:r>
              <a:rPr lang="sv-SE" sz="2400" b="1" i="1" dirty="0"/>
              <a:t>som under en bestämd tid får </a:t>
            </a:r>
            <a:r>
              <a:rPr lang="sv-SE" sz="2400" b="1" i="1" dirty="0" smtClean="0"/>
              <a:t>genomslagskraft för </a:t>
            </a:r>
            <a:r>
              <a:rPr lang="sv-SE" sz="2400" b="1" i="1" dirty="0"/>
              <a:t>att sedan avlösas av andra lika </a:t>
            </a:r>
            <a:r>
              <a:rPr lang="sv-SE" sz="2400" b="1" i="1" dirty="0" smtClean="0"/>
              <a:t>normbestämmande teorier</a:t>
            </a:r>
            <a:r>
              <a:rPr lang="sv-SE" sz="2400" b="1" i="1" dirty="0"/>
              <a:t>. </a:t>
            </a:r>
            <a:endParaRPr lang="sv-SE" sz="2400" b="1" i="1" dirty="0" smtClean="0"/>
          </a:p>
          <a:p>
            <a:endParaRPr lang="sv-SE" sz="2800" dirty="0" smtClean="0"/>
          </a:p>
          <a:p>
            <a:r>
              <a:rPr lang="sv-SE" sz="2800" dirty="0" smtClean="0"/>
              <a:t>Så vad ska man välja?</a:t>
            </a:r>
            <a:r>
              <a:rPr lang="sv-SE" sz="2800" dirty="0"/>
              <a:t/>
            </a:r>
            <a:br>
              <a:rPr lang="sv-SE" sz="2800" dirty="0"/>
            </a:br>
            <a:r>
              <a:rPr lang="sv-SE" sz="2800" b="1" i="1" dirty="0" smtClean="0"/>
              <a:t>Ett eklektiskt koncept eller </a:t>
            </a:r>
          </a:p>
          <a:p>
            <a:r>
              <a:rPr lang="sv-SE" sz="2800" b="1" i="1" dirty="0" smtClean="0"/>
              <a:t>Ett paradigmskifte </a:t>
            </a:r>
            <a:endParaRPr lang="sv-SE" sz="3200" b="1" i="1" dirty="0"/>
          </a:p>
          <a:p>
            <a:pPr lvl="0"/>
            <a:r>
              <a:rPr lang="sv-SE" sz="2800" b="1" i="1" dirty="0" smtClean="0"/>
              <a:t>				</a:t>
            </a:r>
          </a:p>
          <a:p>
            <a:pPr lvl="0"/>
            <a:endParaRPr lang="sv-SE" sz="2800" dirty="0" smtClean="0"/>
          </a:p>
        </p:txBody>
      </p:sp>
      <p:pic>
        <p:nvPicPr>
          <p:cNvPr id="15" name="Picture 2" descr="C:\Users\Carl\AppData\Local\Microsoft\Windows\Temporary Internet Files\Content.IE5\7972Z38A\MC900441902[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3800" y="5791283"/>
            <a:ext cx="1361333" cy="946836"/>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16345" y="2432527"/>
            <a:ext cx="3057119" cy="1323439"/>
          </a:xfrm>
          <a:prstGeom prst="rect">
            <a:avLst/>
          </a:prstGeom>
          <a:noFill/>
        </p:spPr>
        <p:txBody>
          <a:bodyPr wrap="none" rtlCol="0">
            <a:spAutoFit/>
          </a:bodyPr>
          <a:lstStyle/>
          <a:p>
            <a:r>
              <a:rPr lang="sv-SE" sz="2000" b="1" dirty="0" smtClean="0">
                <a:solidFill>
                  <a:schemeClr val="tx2"/>
                </a:solidFill>
              </a:rPr>
              <a:t>Dessa goda     pedagogiska </a:t>
            </a:r>
          </a:p>
          <a:p>
            <a:r>
              <a:rPr lang="sv-SE" sz="2000" b="1" dirty="0" smtClean="0">
                <a:solidFill>
                  <a:schemeClr val="tx2"/>
                </a:solidFill>
              </a:rPr>
              <a:t>teoretiker</a:t>
            </a:r>
          </a:p>
          <a:p>
            <a:r>
              <a:rPr lang="sv-SE" sz="2000" b="1" dirty="0">
                <a:solidFill>
                  <a:schemeClr val="tx2"/>
                </a:solidFill>
              </a:rPr>
              <a:t>v</a:t>
            </a:r>
            <a:r>
              <a:rPr lang="sv-SE" sz="2000" b="1" dirty="0" smtClean="0">
                <a:solidFill>
                  <a:schemeClr val="tx2"/>
                </a:solidFill>
              </a:rPr>
              <a:t>ar  alla        chockskadade </a:t>
            </a:r>
          </a:p>
          <a:p>
            <a:r>
              <a:rPr lang="sv-SE" sz="2000" b="1" dirty="0">
                <a:solidFill>
                  <a:schemeClr val="tx2"/>
                </a:solidFill>
              </a:rPr>
              <a:t>a</a:t>
            </a:r>
            <a:r>
              <a:rPr lang="sv-SE" sz="2000" b="1" dirty="0" smtClean="0">
                <a:solidFill>
                  <a:schemeClr val="tx2"/>
                </a:solidFill>
              </a:rPr>
              <a:t>v Första     världskriget</a:t>
            </a:r>
            <a:endParaRPr lang="sv-SE" sz="2000" b="1" dirty="0">
              <a:solidFill>
                <a:schemeClr val="tx2"/>
              </a:solidFill>
            </a:endParaRPr>
          </a:p>
        </p:txBody>
      </p:sp>
    </p:spTree>
    <p:extLst>
      <p:ext uri="{BB962C8B-B14F-4D97-AF65-F5344CB8AC3E}">
        <p14:creationId xmlns:p14="http://schemas.microsoft.com/office/powerpoint/2010/main" val="2434084934"/>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3" name="Picture 2" descr="C:\Documents and Settings\Carl\Desktop\TurningTorso.jpg"/>
          <p:cNvPicPr>
            <a:picLocks noChangeAspect="1" noChangeArrowheads="1"/>
          </p:cNvPicPr>
          <p:nvPr/>
        </p:nvPicPr>
        <p:blipFill>
          <a:blip r:embed="rId2" cstate="print"/>
          <a:srcRect/>
          <a:stretch>
            <a:fillRect/>
          </a:stretch>
        </p:blipFill>
        <p:spPr bwMode="auto">
          <a:xfrm>
            <a:off x="0" y="-152829"/>
            <a:ext cx="10044608" cy="7326245"/>
          </a:xfrm>
          <a:prstGeom prst="rect">
            <a:avLst/>
          </a:prstGeom>
          <a:noFill/>
        </p:spPr>
      </p:pic>
      <p:sp>
        <p:nvSpPr>
          <p:cNvPr id="4" name="Rektangel 3"/>
          <p:cNvSpPr/>
          <p:nvPr/>
        </p:nvSpPr>
        <p:spPr>
          <a:xfrm>
            <a:off x="380924" y="1096754"/>
            <a:ext cx="4470075" cy="5775940"/>
          </a:xfrm>
          <a:prstGeom prst="rect">
            <a:avLst/>
          </a:prstGeom>
          <a:solidFill>
            <a:schemeClr val="bg1"/>
          </a:solidFill>
        </p:spPr>
        <p:txBody>
          <a:bodyPr wrap="square">
            <a:spAutoFit/>
          </a:bodyPr>
          <a:lstStyle/>
          <a:p>
            <a:pPr marL="334963" indent="-334963">
              <a:spcBef>
                <a:spcPts val="800"/>
              </a:spcBef>
              <a:buFont typeface="Times New Roman" pitchFamily="16"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sv-SE" sz="2400" b="1" dirty="0">
                <a:solidFill>
                  <a:schemeClr val="bg2">
                    <a:lumMod val="50000"/>
                  </a:schemeClr>
                </a:solidFill>
              </a:rPr>
              <a:t>Social nivå – </a:t>
            </a:r>
            <a:r>
              <a:rPr lang="sv-SE" sz="2400" dirty="0">
                <a:solidFill>
                  <a:schemeClr val="bg2">
                    <a:lumMod val="50000"/>
                  </a:schemeClr>
                </a:solidFill>
              </a:rPr>
              <a:t>växelverkan mellan individer</a:t>
            </a:r>
            <a:r>
              <a:rPr lang="sv-SE" sz="2400" b="1" dirty="0">
                <a:solidFill>
                  <a:schemeClr val="bg2">
                    <a:lumMod val="50000"/>
                  </a:schemeClr>
                </a:solidFill>
              </a:rPr>
              <a:t> </a:t>
            </a:r>
            <a:endParaRPr lang="sv-SE" sz="2400" b="1" dirty="0" smtClean="0">
              <a:solidFill>
                <a:schemeClr val="bg2">
                  <a:lumMod val="50000"/>
                </a:schemeClr>
              </a:solidFill>
            </a:endParaRPr>
          </a:p>
          <a:p>
            <a:pPr marL="334963" indent="-334963">
              <a:spcBef>
                <a:spcPts val="800"/>
              </a:spcBef>
              <a:buFont typeface="Times New Roman" pitchFamily="16"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sv-SE" sz="2400" b="1" dirty="0" smtClean="0">
                <a:solidFill>
                  <a:schemeClr val="bg2">
                    <a:lumMod val="50000"/>
                  </a:schemeClr>
                </a:solidFill>
              </a:rPr>
              <a:t>Beteendenivå </a:t>
            </a:r>
            <a:r>
              <a:rPr lang="sv-SE" sz="2400" b="1" dirty="0">
                <a:solidFill>
                  <a:schemeClr val="bg2">
                    <a:lumMod val="50000"/>
                  </a:schemeClr>
                </a:solidFill>
              </a:rPr>
              <a:t>–</a:t>
            </a:r>
            <a:r>
              <a:rPr lang="sv-SE" sz="2400" dirty="0">
                <a:solidFill>
                  <a:schemeClr val="bg2">
                    <a:lumMod val="50000"/>
                  </a:schemeClr>
                </a:solidFill>
              </a:rPr>
              <a:t>  uppträdande</a:t>
            </a:r>
          </a:p>
          <a:p>
            <a:pPr marL="334963" indent="-334963">
              <a:lnSpc>
                <a:spcPct val="150000"/>
              </a:lnSpc>
              <a:spcBef>
                <a:spcPts val="800"/>
              </a:spcBef>
              <a:buFont typeface="Times New Roman" pitchFamily="16"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sv-SE" sz="2400" b="1" dirty="0">
                <a:solidFill>
                  <a:schemeClr val="bg2">
                    <a:lumMod val="50000"/>
                  </a:schemeClr>
                </a:solidFill>
              </a:rPr>
              <a:t>Emotionell </a:t>
            </a:r>
            <a:r>
              <a:rPr lang="sv-SE" sz="2400" b="1" dirty="0" smtClean="0">
                <a:solidFill>
                  <a:schemeClr val="bg2">
                    <a:lumMod val="50000"/>
                  </a:schemeClr>
                </a:solidFill>
              </a:rPr>
              <a:t>nivå –</a:t>
            </a:r>
            <a:r>
              <a:rPr lang="sv-SE" sz="2400" dirty="0" smtClean="0">
                <a:solidFill>
                  <a:schemeClr val="bg2">
                    <a:lumMod val="50000"/>
                  </a:schemeClr>
                </a:solidFill>
              </a:rPr>
              <a:t> känslostämningar</a:t>
            </a:r>
            <a:endParaRPr lang="sv-SE" sz="2400" b="1" dirty="0">
              <a:solidFill>
                <a:schemeClr val="bg2">
                  <a:lumMod val="50000"/>
                </a:schemeClr>
              </a:solidFill>
            </a:endParaRPr>
          </a:p>
          <a:p>
            <a:pPr marL="334963" indent="-334963">
              <a:lnSpc>
                <a:spcPct val="150000"/>
              </a:lnSpc>
              <a:spcBef>
                <a:spcPts val="800"/>
              </a:spcBef>
              <a:buFont typeface="Times New Roman" pitchFamily="16"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sv-SE" sz="2400" b="1" dirty="0">
                <a:solidFill>
                  <a:schemeClr val="bg2">
                    <a:lumMod val="50000"/>
                  </a:schemeClr>
                </a:solidFill>
              </a:rPr>
              <a:t>Kognitiv nivå</a:t>
            </a:r>
            <a:r>
              <a:rPr lang="sv-SE" sz="2400" dirty="0">
                <a:solidFill>
                  <a:schemeClr val="bg2">
                    <a:lumMod val="50000"/>
                  </a:schemeClr>
                </a:solidFill>
              </a:rPr>
              <a:t> – intellektuell mognad</a:t>
            </a:r>
          </a:p>
          <a:p>
            <a:pPr marL="334963" indent="-334963">
              <a:lnSpc>
                <a:spcPct val="150000"/>
              </a:lnSpc>
              <a:spcBef>
                <a:spcPts val="800"/>
              </a:spcBef>
              <a:buFont typeface="Times New Roman" pitchFamily="16"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sv-SE" sz="2400" b="1" dirty="0">
                <a:solidFill>
                  <a:schemeClr val="bg2">
                    <a:lumMod val="50000"/>
                  </a:schemeClr>
                </a:solidFill>
              </a:rPr>
              <a:t>Pragmatisk nivå</a:t>
            </a:r>
            <a:r>
              <a:rPr lang="sv-SE" sz="2400" dirty="0">
                <a:solidFill>
                  <a:schemeClr val="bg2">
                    <a:lumMod val="50000"/>
                  </a:schemeClr>
                </a:solidFill>
              </a:rPr>
              <a:t> –handlingsmönster</a:t>
            </a:r>
          </a:p>
          <a:p>
            <a:pPr marL="334963" indent="-334963">
              <a:spcBef>
                <a:spcPts val="800"/>
              </a:spcBef>
              <a:buFont typeface="Times New Roman" pitchFamily="16" charset="0"/>
              <a:buChar char="•"/>
              <a:tabLst>
                <a:tab pos="334963" algn="l"/>
                <a:tab pos="792163" algn="l"/>
                <a:tab pos="1249363" algn="l"/>
                <a:tab pos="1706563" algn="l"/>
                <a:tab pos="2163763" algn="l"/>
                <a:tab pos="2620963" algn="l"/>
                <a:tab pos="3078163" algn="l"/>
                <a:tab pos="3535363" algn="l"/>
                <a:tab pos="3992563" algn="l"/>
                <a:tab pos="4449763" algn="l"/>
                <a:tab pos="4906963" algn="l"/>
                <a:tab pos="5364163" algn="l"/>
                <a:tab pos="5821363" algn="l"/>
                <a:tab pos="6278563" algn="l"/>
                <a:tab pos="6735763" algn="l"/>
                <a:tab pos="7192963" algn="l"/>
                <a:tab pos="7650163" algn="l"/>
                <a:tab pos="8107363" algn="l"/>
                <a:tab pos="8564563" algn="l"/>
                <a:tab pos="9021763" algn="l"/>
                <a:tab pos="9478963" algn="l"/>
              </a:tabLst>
            </a:pPr>
            <a:r>
              <a:rPr lang="sv-SE" sz="2400" b="1" dirty="0">
                <a:solidFill>
                  <a:schemeClr val="bg2">
                    <a:lumMod val="50000"/>
                  </a:schemeClr>
                </a:solidFill>
              </a:rPr>
              <a:t>Neural nivå –</a:t>
            </a:r>
            <a:r>
              <a:rPr lang="sv-SE" sz="2400" dirty="0">
                <a:solidFill>
                  <a:schemeClr val="bg2">
                    <a:lumMod val="50000"/>
                  </a:schemeClr>
                </a:solidFill>
              </a:rPr>
              <a:t> gener, neuroner, synapser</a:t>
            </a:r>
          </a:p>
        </p:txBody>
      </p:sp>
    </p:spTree>
    <p:extLst>
      <p:ext uri="{BB962C8B-B14F-4D97-AF65-F5344CB8AC3E}">
        <p14:creationId xmlns:p14="http://schemas.microsoft.com/office/powerpoint/2010/main" val="165170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63864" y="285725"/>
            <a:ext cx="6019800" cy="1143000"/>
          </a:xfrm>
        </p:spPr>
        <p:txBody>
          <a:bodyPr>
            <a:normAutofit fontScale="90000"/>
          </a:bodyPr>
          <a:lstStyle/>
          <a:p>
            <a:pPr algn="l"/>
            <a:r>
              <a:rPr lang="sv-SE" dirty="0" smtClean="0"/>
              <a:t>Metaforen konsert </a:t>
            </a:r>
            <a:br>
              <a:rPr lang="sv-SE" dirty="0" smtClean="0"/>
            </a:br>
            <a:r>
              <a:rPr lang="sv-SE" dirty="0" smtClean="0"/>
              <a:t>- När hjärnan får bestämma</a:t>
            </a:r>
            <a:endParaRPr lang="en-US" dirty="0"/>
          </a:p>
        </p:txBody>
      </p:sp>
      <p:sp>
        <p:nvSpPr>
          <p:cNvPr id="3" name="Rektangel 2"/>
          <p:cNvSpPr/>
          <p:nvPr/>
        </p:nvSpPr>
        <p:spPr>
          <a:xfrm>
            <a:off x="3771900" y="3429000"/>
            <a:ext cx="5181600" cy="3108543"/>
          </a:xfrm>
          <a:prstGeom prst="rect">
            <a:avLst/>
          </a:prstGeom>
        </p:spPr>
        <p:txBody>
          <a:bodyPr wrap="square">
            <a:spAutoFit/>
          </a:bodyPr>
          <a:lstStyle/>
          <a:p>
            <a:pPr lvl="1" algn="ctr"/>
            <a:r>
              <a:rPr lang="sv-SE" sz="2800" b="1" dirty="0" smtClean="0"/>
              <a:t>Bättre är att jämföra hjärnan med en pågående konsert där</a:t>
            </a:r>
          </a:p>
          <a:p>
            <a:pPr algn="ctr"/>
            <a:r>
              <a:rPr lang="en-US" sz="2800" b="1" dirty="0" err="1" smtClean="0"/>
              <a:t>resonans</a:t>
            </a:r>
            <a:r>
              <a:rPr lang="en-US" sz="2800" b="1" dirty="0" smtClean="0"/>
              <a:t>, </a:t>
            </a:r>
            <a:r>
              <a:rPr lang="en-US" sz="2800" b="1" dirty="0" err="1" smtClean="0"/>
              <a:t>partitur</a:t>
            </a:r>
            <a:r>
              <a:rPr lang="en-US" sz="2800" b="1" dirty="0" smtClean="0"/>
              <a:t>, instrument,</a:t>
            </a:r>
          </a:p>
          <a:p>
            <a:pPr algn="ctr"/>
            <a:r>
              <a:rPr lang="en-US" sz="2800" b="1" dirty="0" err="1" smtClean="0"/>
              <a:t>dirigent</a:t>
            </a:r>
            <a:r>
              <a:rPr lang="en-US" sz="2800" b="1" dirty="0" smtClean="0"/>
              <a:t>, </a:t>
            </a:r>
            <a:r>
              <a:rPr lang="en-US" sz="2800" b="1" dirty="0" err="1" smtClean="0"/>
              <a:t>musiker</a:t>
            </a:r>
            <a:r>
              <a:rPr lang="en-US" sz="2800" b="1" dirty="0" smtClean="0"/>
              <a:t>, </a:t>
            </a:r>
            <a:r>
              <a:rPr lang="en-US" sz="2800" b="1" dirty="0" err="1" smtClean="0"/>
              <a:t>publik</a:t>
            </a:r>
            <a:r>
              <a:rPr lang="en-US" sz="2800" b="1" dirty="0" smtClean="0"/>
              <a:t> </a:t>
            </a:r>
            <a:r>
              <a:rPr lang="en-US" sz="2800" b="1" dirty="0" err="1" smtClean="0"/>
              <a:t>och</a:t>
            </a:r>
            <a:endParaRPr lang="en-US" sz="2800" b="1" dirty="0" smtClean="0"/>
          </a:p>
          <a:p>
            <a:pPr algn="ctr"/>
            <a:r>
              <a:rPr lang="en-US" sz="2800" b="1" dirty="0" err="1" smtClean="0"/>
              <a:t>musikkritiker</a:t>
            </a:r>
            <a:r>
              <a:rPr lang="en-US" sz="2800" b="1" dirty="0" smtClean="0"/>
              <a:t> </a:t>
            </a:r>
            <a:r>
              <a:rPr lang="en-US" sz="2800" b="1" dirty="0" err="1" smtClean="0"/>
              <a:t>alla</a:t>
            </a:r>
            <a:r>
              <a:rPr lang="en-US" sz="2800" b="1" dirty="0" smtClean="0"/>
              <a:t> </a:t>
            </a:r>
            <a:r>
              <a:rPr lang="en-US" sz="2800" b="1" dirty="0" err="1" smtClean="0"/>
              <a:t>är</a:t>
            </a:r>
            <a:r>
              <a:rPr lang="en-US" sz="2800" b="1" dirty="0" smtClean="0"/>
              <a:t> </a:t>
            </a:r>
            <a:r>
              <a:rPr lang="en-US" sz="2800" b="1" dirty="0" err="1" smtClean="0"/>
              <a:t>delaktiga</a:t>
            </a:r>
            <a:endParaRPr lang="en-US" sz="2800" b="1" dirty="0" smtClean="0"/>
          </a:p>
          <a:p>
            <a:pPr algn="ctr"/>
            <a:r>
              <a:rPr lang="sv-SE" sz="2800" b="1" dirty="0" smtClean="0"/>
              <a:t>och påverkar det som sker och</a:t>
            </a:r>
          </a:p>
          <a:p>
            <a:pPr algn="ctr"/>
            <a:r>
              <a:rPr lang="en-US" sz="2800" b="1" dirty="0" err="1" smtClean="0"/>
              <a:t>ger</a:t>
            </a:r>
            <a:r>
              <a:rPr lang="en-US" sz="2800" b="1" dirty="0" smtClean="0"/>
              <a:t> </a:t>
            </a:r>
            <a:r>
              <a:rPr lang="en-US" sz="2800" b="1" dirty="0" err="1" smtClean="0"/>
              <a:t>föreställningen</a:t>
            </a:r>
            <a:r>
              <a:rPr lang="en-US" sz="2800" b="1" dirty="0" smtClean="0"/>
              <a:t> </a:t>
            </a:r>
            <a:r>
              <a:rPr lang="en-US" sz="2800" b="1" dirty="0" err="1" smtClean="0"/>
              <a:t>liv</a:t>
            </a:r>
            <a:r>
              <a:rPr lang="en-US" sz="2800" b="1" dirty="0" smtClean="0"/>
              <a:t>.</a:t>
            </a:r>
          </a:p>
        </p:txBody>
      </p:sp>
      <p:sp>
        <p:nvSpPr>
          <p:cNvPr id="5" name="textruta 4"/>
          <p:cNvSpPr txBox="1"/>
          <p:nvPr/>
        </p:nvSpPr>
        <p:spPr>
          <a:xfrm>
            <a:off x="304800" y="1600199"/>
            <a:ext cx="3886200" cy="2215991"/>
          </a:xfrm>
          <a:prstGeom prst="rect">
            <a:avLst/>
          </a:prstGeom>
          <a:noFill/>
        </p:spPr>
        <p:txBody>
          <a:bodyPr wrap="square" rtlCol="0">
            <a:spAutoFit/>
          </a:bodyPr>
          <a:lstStyle/>
          <a:p>
            <a:r>
              <a:rPr lang="sv-SE" sz="2400" dirty="0" smtClean="0"/>
              <a:t>Hjärnan liknas ofta med en</a:t>
            </a:r>
          </a:p>
          <a:p>
            <a:r>
              <a:rPr lang="sv-SE" sz="2400" dirty="0" smtClean="0"/>
              <a:t>Dator ...  men		</a:t>
            </a:r>
            <a:endParaRPr lang="sv-SE" sz="2400" i="1" dirty="0" smtClean="0"/>
          </a:p>
          <a:p>
            <a:r>
              <a:rPr lang="sv-SE" sz="2400" dirty="0" smtClean="0"/>
              <a:t>samspelet i hjärna och kropp är mer komplicerad </a:t>
            </a:r>
            <a:r>
              <a:rPr lang="en-US" sz="2400" dirty="0" err="1" smtClean="0"/>
              <a:t>och</a:t>
            </a:r>
            <a:r>
              <a:rPr lang="en-US" sz="2400" dirty="0" smtClean="0"/>
              <a:t> </a:t>
            </a:r>
            <a:r>
              <a:rPr lang="en-US" sz="2400" dirty="0" err="1" smtClean="0"/>
              <a:t>dynamisk</a:t>
            </a:r>
            <a:r>
              <a:rPr lang="en-US" sz="2400" dirty="0" smtClean="0"/>
              <a:t> </a:t>
            </a:r>
            <a:r>
              <a:rPr lang="en-US" sz="2400" dirty="0" err="1" smtClean="0"/>
              <a:t>än</a:t>
            </a:r>
            <a:r>
              <a:rPr lang="en-US" sz="2400" dirty="0" smtClean="0"/>
              <a:t> </a:t>
            </a:r>
            <a:r>
              <a:rPr lang="en-US" sz="2400" dirty="0" err="1" smtClean="0"/>
              <a:t>så</a:t>
            </a:r>
            <a:r>
              <a:rPr lang="en-US" sz="2400" dirty="0" smtClean="0"/>
              <a:t>.</a:t>
            </a:r>
          </a:p>
          <a:p>
            <a:endParaRPr lang="en-US" dirty="0"/>
          </a:p>
        </p:txBody>
      </p:sp>
      <p:pic>
        <p:nvPicPr>
          <p:cNvPr id="174082" name="Picture 2" descr="C:\Users\Carl\Pictures\2010-08-30\DSC_12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63790"/>
            <a:ext cx="4073764" cy="2873753"/>
          </a:xfrm>
          <a:prstGeom prst="rect">
            <a:avLst/>
          </a:prstGeom>
          <a:noFill/>
          <a:extLst>
            <a:ext uri="{909E8E84-426E-40DD-AFC4-6F175D3DCCD1}">
              <a14:hiddenFill xmlns:a14="http://schemas.microsoft.com/office/drawing/2010/main">
                <a:solidFill>
                  <a:srgbClr val="FFFFFF"/>
                </a:solidFill>
              </a14:hiddenFill>
            </a:ext>
          </a:extLst>
        </p:spPr>
      </p:pic>
      <p:sp>
        <p:nvSpPr>
          <p:cNvPr id="4" name="Ellips 3"/>
          <p:cNvSpPr/>
          <p:nvPr/>
        </p:nvSpPr>
        <p:spPr>
          <a:xfrm>
            <a:off x="4191000" y="1831286"/>
            <a:ext cx="4572000" cy="16158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smtClean="0"/>
              <a:t>tusen</a:t>
            </a:r>
            <a:endParaRPr lang="sv-SE" dirty="0"/>
          </a:p>
        </p:txBody>
      </p:sp>
      <p:sp>
        <p:nvSpPr>
          <p:cNvPr id="6" name="textruta 5"/>
          <p:cNvSpPr txBox="1"/>
          <p:nvPr/>
        </p:nvSpPr>
        <p:spPr>
          <a:xfrm>
            <a:off x="4800600" y="2100605"/>
            <a:ext cx="3581400" cy="1077218"/>
          </a:xfrm>
          <a:prstGeom prst="rect">
            <a:avLst/>
          </a:prstGeom>
          <a:noFill/>
        </p:spPr>
        <p:txBody>
          <a:bodyPr wrap="square" rtlCol="0">
            <a:spAutoFit/>
          </a:bodyPr>
          <a:lstStyle/>
          <a:p>
            <a:r>
              <a:rPr lang="sv-SE" sz="3200" b="1" dirty="0" smtClean="0">
                <a:latin typeface="Brush Script MT" pitchFamily="66" charset="0"/>
              </a:rPr>
              <a:t>Notskriftens tusenfotingar sätter sig i rörelse  …</a:t>
            </a:r>
            <a:endParaRPr lang="sv-SE" sz="3200" b="1" dirty="0">
              <a:latin typeface="Brush Script MT" pitchFamily="66" charset="0"/>
            </a:endParaRPr>
          </a:p>
        </p:txBody>
      </p:sp>
      <p:sp>
        <p:nvSpPr>
          <p:cNvPr id="9" name="Ellips 8"/>
          <p:cNvSpPr/>
          <p:nvPr/>
        </p:nvSpPr>
        <p:spPr>
          <a:xfrm rot="19650085">
            <a:off x="6571909" y="336298"/>
            <a:ext cx="2943515" cy="16366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1" name="textruta 10"/>
          <p:cNvSpPr txBox="1"/>
          <p:nvPr/>
        </p:nvSpPr>
        <p:spPr>
          <a:xfrm rot="19920624">
            <a:off x="7104611" y="415980"/>
            <a:ext cx="2414572" cy="1477328"/>
          </a:xfrm>
          <a:prstGeom prst="rect">
            <a:avLst/>
          </a:prstGeom>
          <a:noFill/>
        </p:spPr>
        <p:txBody>
          <a:bodyPr wrap="square" rtlCol="0">
            <a:spAutoFit/>
          </a:bodyPr>
          <a:lstStyle/>
          <a:p>
            <a:r>
              <a:rPr lang="sv-SE" sz="2400" b="1" dirty="0" smtClean="0"/>
              <a:t>Nån miljon </a:t>
            </a:r>
            <a:r>
              <a:rPr lang="sv-SE" sz="2400" b="1" dirty="0"/>
              <a:t>nya synapser per sekund</a:t>
            </a:r>
            <a:endParaRPr lang="en-US" sz="2400" b="1" dirty="0"/>
          </a:p>
          <a:p>
            <a:endParaRPr lang="sv-SE" dirty="0"/>
          </a:p>
        </p:txBody>
      </p:sp>
      <p:pic>
        <p:nvPicPr>
          <p:cNvPr id="174083" name="Picture 3" descr="C:\Users\Carl\Pictures\1101008\P10303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2255">
            <a:off x="-841360" y="-241746"/>
            <a:ext cx="1981200" cy="170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09970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5576" y="107648"/>
            <a:ext cx="7948391" cy="657056"/>
          </a:xfrm>
        </p:spPr>
        <p:txBody>
          <a:bodyPr>
            <a:normAutofit fontScale="90000"/>
          </a:bodyPr>
          <a:lstStyle/>
          <a:p>
            <a:r>
              <a:rPr lang="sv-SE" sz="4000" b="1" dirty="0" smtClean="0"/>
              <a:t>Hjärnans lober och lärandefunktioner</a:t>
            </a:r>
            <a:r>
              <a:rPr lang="en-US" sz="1200" dirty="0" smtClean="0"/>
              <a:t/>
            </a:r>
            <a:br>
              <a:rPr lang="en-US" sz="1200" dirty="0" smtClean="0"/>
            </a:br>
            <a:endParaRPr lang="en-US" sz="1200" dirty="0"/>
          </a:p>
        </p:txBody>
      </p:sp>
      <p:pic>
        <p:nvPicPr>
          <p:cNvPr id="8194" name="Picture 2"/>
          <p:cNvPicPr>
            <a:picLocks noChangeAspect="1" noChangeArrowheads="1"/>
          </p:cNvPicPr>
          <p:nvPr/>
        </p:nvPicPr>
        <p:blipFill>
          <a:blip r:embed="rId2" cstate="print"/>
          <a:srcRect/>
          <a:stretch>
            <a:fillRect/>
          </a:stretch>
        </p:blipFill>
        <p:spPr bwMode="auto">
          <a:xfrm>
            <a:off x="609599" y="1109976"/>
            <a:ext cx="7772401" cy="5544242"/>
          </a:xfrm>
          <a:prstGeom prst="rect">
            <a:avLst/>
          </a:prstGeom>
          <a:noFill/>
          <a:ln w="9525">
            <a:noFill/>
            <a:miter lim="800000"/>
            <a:headEnd/>
            <a:tailEnd/>
          </a:ln>
        </p:spPr>
      </p:pic>
      <p:sp>
        <p:nvSpPr>
          <p:cNvPr id="4" name="textruta 3"/>
          <p:cNvSpPr txBox="1"/>
          <p:nvPr/>
        </p:nvSpPr>
        <p:spPr>
          <a:xfrm>
            <a:off x="1447800" y="2590800"/>
            <a:ext cx="1752600" cy="2308324"/>
          </a:xfrm>
          <a:prstGeom prst="rect">
            <a:avLst/>
          </a:prstGeom>
          <a:solidFill>
            <a:schemeClr val="bg1"/>
          </a:solidFill>
          <a:effectLst>
            <a:glow rad="228600">
              <a:schemeClr val="accent6">
                <a:satMod val="175000"/>
                <a:alpha val="40000"/>
              </a:schemeClr>
            </a:glow>
          </a:effectLst>
        </p:spPr>
        <p:txBody>
          <a:bodyPr wrap="square" rtlCol="0">
            <a:spAutoFit/>
          </a:bodyPr>
          <a:lstStyle/>
          <a:p>
            <a:r>
              <a:rPr lang="en-US" b="1" i="1" dirty="0" err="1"/>
              <a:t>Pannlob</a:t>
            </a:r>
            <a:endParaRPr lang="en-US" b="1" i="1" dirty="0"/>
          </a:p>
          <a:p>
            <a:r>
              <a:rPr lang="en-US" dirty="0"/>
              <a:t>Centrum </a:t>
            </a:r>
            <a:r>
              <a:rPr lang="en-US" dirty="0" err="1"/>
              <a:t>för</a:t>
            </a:r>
            <a:endParaRPr lang="en-US" dirty="0"/>
          </a:p>
          <a:p>
            <a:r>
              <a:rPr lang="en-US" dirty="0" err="1"/>
              <a:t>bedömning</a:t>
            </a:r>
            <a:r>
              <a:rPr lang="en-US" dirty="0"/>
              <a:t> </a:t>
            </a:r>
            <a:r>
              <a:rPr lang="en-US" dirty="0" err="1"/>
              <a:t>och</a:t>
            </a:r>
            <a:endParaRPr lang="en-US" dirty="0"/>
          </a:p>
          <a:p>
            <a:r>
              <a:rPr lang="en-US" dirty="0" err="1"/>
              <a:t>beslutsfattande</a:t>
            </a:r>
            <a:endParaRPr lang="en-US" dirty="0"/>
          </a:p>
          <a:p>
            <a:r>
              <a:rPr lang="en-US" dirty="0"/>
              <a:t>med </a:t>
            </a:r>
            <a:r>
              <a:rPr lang="en-US" dirty="0" err="1"/>
              <a:t>Brocas</a:t>
            </a:r>
            <a:r>
              <a:rPr lang="en-US" dirty="0"/>
              <a:t> area </a:t>
            </a:r>
          </a:p>
          <a:p>
            <a:r>
              <a:rPr lang="en-US" dirty="0"/>
              <a:t>(</a:t>
            </a:r>
            <a:r>
              <a:rPr lang="en-US" dirty="0" err="1"/>
              <a:t>talat</a:t>
            </a:r>
            <a:r>
              <a:rPr lang="en-US" dirty="0"/>
              <a:t> </a:t>
            </a:r>
            <a:r>
              <a:rPr lang="en-US" dirty="0" err="1"/>
              <a:t>språk</a:t>
            </a:r>
            <a:r>
              <a:rPr lang="en-US" dirty="0"/>
              <a:t>) </a:t>
            </a:r>
            <a:r>
              <a:rPr lang="en-US" dirty="0" err="1"/>
              <a:t>i</a:t>
            </a:r>
            <a:r>
              <a:rPr lang="en-US" dirty="0"/>
              <a:t> den </a:t>
            </a:r>
            <a:r>
              <a:rPr lang="en-US" dirty="0" err="1"/>
              <a:t>vänstra</a:t>
            </a:r>
            <a:r>
              <a:rPr lang="en-US" dirty="0"/>
              <a:t> </a:t>
            </a:r>
            <a:r>
              <a:rPr lang="en-US" dirty="0" err="1"/>
              <a:t>loben</a:t>
            </a:r>
            <a:endParaRPr lang="en-US" dirty="0"/>
          </a:p>
        </p:txBody>
      </p:sp>
      <p:sp>
        <p:nvSpPr>
          <p:cNvPr id="5" name="textruta 4"/>
          <p:cNvSpPr txBox="1"/>
          <p:nvPr/>
        </p:nvSpPr>
        <p:spPr>
          <a:xfrm>
            <a:off x="4953000" y="2133600"/>
            <a:ext cx="1644809" cy="923330"/>
          </a:xfrm>
          <a:prstGeom prst="rect">
            <a:avLst/>
          </a:prstGeom>
          <a:solidFill>
            <a:schemeClr val="bg1"/>
          </a:solidFill>
          <a:effectLst>
            <a:glow rad="228600">
              <a:schemeClr val="accent6">
                <a:satMod val="175000"/>
                <a:alpha val="40000"/>
              </a:schemeClr>
            </a:glow>
          </a:effectLst>
        </p:spPr>
        <p:txBody>
          <a:bodyPr wrap="none" rtlCol="0">
            <a:spAutoFit/>
          </a:bodyPr>
          <a:lstStyle/>
          <a:p>
            <a:r>
              <a:rPr lang="en-US" b="1" i="1" dirty="0" err="1"/>
              <a:t>Hjässlob</a:t>
            </a:r>
            <a:endParaRPr lang="en-US" b="1" i="1" dirty="0"/>
          </a:p>
          <a:p>
            <a:r>
              <a:rPr lang="en-US" dirty="0" err="1"/>
              <a:t>Sensomotoriskt</a:t>
            </a:r>
            <a:endParaRPr lang="en-US" dirty="0"/>
          </a:p>
          <a:p>
            <a:r>
              <a:rPr lang="en-US" dirty="0"/>
              <a:t>centrum</a:t>
            </a:r>
          </a:p>
        </p:txBody>
      </p:sp>
      <p:sp>
        <p:nvSpPr>
          <p:cNvPr id="6" name="textruta 5"/>
          <p:cNvSpPr txBox="1"/>
          <p:nvPr/>
        </p:nvSpPr>
        <p:spPr>
          <a:xfrm>
            <a:off x="3657600" y="4114800"/>
            <a:ext cx="2394182" cy="1477328"/>
          </a:xfrm>
          <a:prstGeom prst="rect">
            <a:avLst/>
          </a:prstGeom>
          <a:solidFill>
            <a:schemeClr val="bg1"/>
          </a:solidFill>
          <a:effectLst>
            <a:glow rad="228600">
              <a:schemeClr val="accent6">
                <a:satMod val="175000"/>
                <a:alpha val="40000"/>
              </a:schemeClr>
            </a:glow>
          </a:effectLst>
        </p:spPr>
        <p:txBody>
          <a:bodyPr wrap="none" rtlCol="0">
            <a:spAutoFit/>
          </a:bodyPr>
          <a:lstStyle/>
          <a:p>
            <a:r>
              <a:rPr lang="en-US" b="1" i="1" dirty="0" err="1"/>
              <a:t>Tinninglob</a:t>
            </a:r>
            <a:endParaRPr lang="en-US" b="1" i="1" dirty="0"/>
          </a:p>
          <a:p>
            <a:r>
              <a:rPr lang="en-US" dirty="0" err="1" smtClean="0"/>
              <a:t>Hör</a:t>
            </a:r>
            <a:r>
              <a:rPr lang="en-US" dirty="0" smtClean="0"/>
              <a:t>- </a:t>
            </a:r>
            <a:r>
              <a:rPr lang="en-US" dirty="0" err="1" smtClean="0"/>
              <a:t>och</a:t>
            </a:r>
            <a:r>
              <a:rPr lang="en-US" dirty="0" smtClean="0"/>
              <a:t> </a:t>
            </a:r>
            <a:r>
              <a:rPr lang="en-US" dirty="0" err="1" smtClean="0"/>
              <a:t>språkcentrum</a:t>
            </a:r>
            <a:r>
              <a:rPr lang="en-US" dirty="0" smtClean="0"/>
              <a:t> </a:t>
            </a:r>
          </a:p>
          <a:p>
            <a:r>
              <a:rPr lang="en-US" dirty="0" smtClean="0"/>
              <a:t>med </a:t>
            </a:r>
            <a:r>
              <a:rPr lang="en-US" dirty="0" err="1" smtClean="0"/>
              <a:t>Wernickes</a:t>
            </a:r>
            <a:r>
              <a:rPr lang="en-US" dirty="0" smtClean="0"/>
              <a:t> area </a:t>
            </a:r>
          </a:p>
          <a:p>
            <a:r>
              <a:rPr lang="en-US" dirty="0" smtClean="0"/>
              <a:t>(</a:t>
            </a:r>
            <a:r>
              <a:rPr lang="en-US" dirty="0" err="1" smtClean="0"/>
              <a:t>förstått</a:t>
            </a:r>
            <a:r>
              <a:rPr lang="en-US" dirty="0" smtClean="0"/>
              <a:t> </a:t>
            </a:r>
            <a:r>
              <a:rPr lang="en-US" dirty="0" err="1" smtClean="0"/>
              <a:t>språk</a:t>
            </a:r>
            <a:r>
              <a:rPr lang="en-US" dirty="0" smtClean="0"/>
              <a:t>) </a:t>
            </a:r>
            <a:r>
              <a:rPr lang="en-US" dirty="0" err="1" smtClean="0"/>
              <a:t>i</a:t>
            </a:r>
            <a:r>
              <a:rPr lang="en-US" dirty="0" smtClean="0"/>
              <a:t> den </a:t>
            </a:r>
          </a:p>
          <a:p>
            <a:r>
              <a:rPr lang="en-US" dirty="0" err="1"/>
              <a:t>v</a:t>
            </a:r>
            <a:r>
              <a:rPr lang="en-US" dirty="0" err="1" smtClean="0"/>
              <a:t>änstra</a:t>
            </a:r>
            <a:r>
              <a:rPr lang="en-US" dirty="0" smtClean="0"/>
              <a:t> </a:t>
            </a:r>
            <a:r>
              <a:rPr lang="en-US" dirty="0" err="1" smtClean="0"/>
              <a:t>loben</a:t>
            </a:r>
            <a:endParaRPr lang="en-US" dirty="0"/>
          </a:p>
        </p:txBody>
      </p:sp>
      <p:sp>
        <p:nvSpPr>
          <p:cNvPr id="7" name="textruta 6"/>
          <p:cNvSpPr txBox="1"/>
          <p:nvPr/>
        </p:nvSpPr>
        <p:spPr>
          <a:xfrm>
            <a:off x="7010400" y="3657600"/>
            <a:ext cx="1594048" cy="646331"/>
          </a:xfrm>
          <a:prstGeom prst="rect">
            <a:avLst/>
          </a:prstGeom>
          <a:solidFill>
            <a:schemeClr val="bg1"/>
          </a:solidFill>
          <a:effectLst>
            <a:glow rad="228600">
              <a:schemeClr val="accent6">
                <a:satMod val="175000"/>
                <a:alpha val="40000"/>
              </a:schemeClr>
            </a:glow>
          </a:effectLst>
        </p:spPr>
        <p:txBody>
          <a:bodyPr wrap="square" rtlCol="0">
            <a:spAutoFit/>
          </a:bodyPr>
          <a:lstStyle/>
          <a:p>
            <a:r>
              <a:rPr lang="en-US" b="1" i="1" dirty="0" err="1"/>
              <a:t>Nacklob</a:t>
            </a:r>
            <a:endParaRPr lang="en-US" b="1" i="1" dirty="0"/>
          </a:p>
          <a:p>
            <a:r>
              <a:rPr lang="en-US" dirty="0" err="1"/>
              <a:t>Syncentrum</a:t>
            </a:r>
            <a:endParaRPr lang="en-US" dirty="0"/>
          </a:p>
        </p:txBody>
      </p:sp>
      <p:sp>
        <p:nvSpPr>
          <p:cNvPr id="3" name="textruta 2"/>
          <p:cNvSpPr txBox="1"/>
          <p:nvPr/>
        </p:nvSpPr>
        <p:spPr>
          <a:xfrm>
            <a:off x="141924" y="648311"/>
            <a:ext cx="8394862" cy="1200329"/>
          </a:xfrm>
          <a:prstGeom prst="rect">
            <a:avLst/>
          </a:prstGeom>
          <a:noFill/>
        </p:spPr>
        <p:txBody>
          <a:bodyPr wrap="none" rtlCol="0">
            <a:spAutoFit/>
          </a:bodyPr>
          <a:lstStyle/>
          <a:p>
            <a:r>
              <a:rPr lang="sv-SE" b="1" dirty="0" smtClean="0"/>
              <a:t>Lärare tenderar att överskatta sina elevers pannlobsförmåga. </a:t>
            </a:r>
          </a:p>
          <a:p>
            <a:r>
              <a:rPr lang="sv-SE" b="1" dirty="0" smtClean="0"/>
              <a:t>Men nu vet vi att det är loben som blir sist färdigutvecklad – först efter passerade 20</a:t>
            </a:r>
          </a:p>
          <a:p>
            <a:r>
              <a:rPr lang="sv-SE" b="1" dirty="0" smtClean="0"/>
              <a:t> – och då har eleven redan lämnat skolan.	Så nyttja de bättre utveckade loberna</a:t>
            </a:r>
          </a:p>
          <a:p>
            <a:r>
              <a:rPr lang="sv-SE" b="1" dirty="0"/>
              <a:t>	</a:t>
            </a:r>
            <a:r>
              <a:rPr lang="sv-SE" b="1" dirty="0" smtClean="0"/>
              <a:t>						i undervisningen!</a:t>
            </a:r>
            <a:endParaRPr lang="sv-SE" b="1" dirty="0"/>
          </a:p>
        </p:txBody>
      </p:sp>
    </p:spTree>
    <p:extLst>
      <p:ext uri="{BB962C8B-B14F-4D97-AF65-F5344CB8AC3E}">
        <p14:creationId xmlns:p14="http://schemas.microsoft.com/office/powerpoint/2010/main" val="23756665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219200"/>
          </a:xfrm>
        </p:spPr>
        <p:txBody>
          <a:bodyPr>
            <a:normAutofit fontScale="90000"/>
          </a:bodyPr>
          <a:lstStyle/>
          <a:p>
            <a:r>
              <a:rPr lang="en-US" sz="3600" dirty="0" smtClean="0"/>
              <a:t/>
            </a:r>
            <a:br>
              <a:rPr lang="en-US" sz="3600" dirty="0" smtClean="0"/>
            </a:br>
            <a:r>
              <a:rPr lang="sv-SE" sz="3100" dirty="0" smtClean="0"/>
              <a:t> </a:t>
            </a:r>
            <a:r>
              <a:rPr lang="sv-SE" sz="4000" b="1" dirty="0" smtClean="0"/>
              <a:t>Hjärnans lober och lärandefunktioner</a:t>
            </a:r>
            <a:r>
              <a:rPr lang="sv-SE" sz="1800" dirty="0" smtClean="0"/>
              <a:t/>
            </a:r>
            <a:br>
              <a:rPr lang="sv-SE" sz="1800" dirty="0" smtClean="0"/>
            </a:br>
            <a:r>
              <a:rPr lang="en-US" sz="1200" dirty="0" smtClean="0"/>
              <a:t/>
            </a:r>
            <a:br>
              <a:rPr lang="en-US" sz="1200" dirty="0" smtClean="0"/>
            </a:br>
            <a:endParaRPr lang="en-US" sz="1200" dirty="0"/>
          </a:p>
        </p:txBody>
      </p:sp>
      <p:pic>
        <p:nvPicPr>
          <p:cNvPr id="8194" name="Picture 2"/>
          <p:cNvPicPr>
            <a:picLocks noChangeAspect="1" noChangeArrowheads="1"/>
          </p:cNvPicPr>
          <p:nvPr/>
        </p:nvPicPr>
        <p:blipFill>
          <a:blip r:embed="rId2" cstate="print"/>
          <a:srcRect/>
          <a:stretch>
            <a:fillRect/>
          </a:stretch>
        </p:blipFill>
        <p:spPr bwMode="auto">
          <a:xfrm>
            <a:off x="609599" y="1109976"/>
            <a:ext cx="7772401" cy="5544242"/>
          </a:xfrm>
          <a:prstGeom prst="rect">
            <a:avLst/>
          </a:prstGeom>
          <a:noFill/>
          <a:ln w="9525">
            <a:noFill/>
            <a:miter lim="800000"/>
            <a:headEnd/>
            <a:tailEnd/>
          </a:ln>
        </p:spPr>
      </p:pic>
      <p:sp>
        <p:nvSpPr>
          <p:cNvPr id="4" name="textruta 3"/>
          <p:cNvSpPr txBox="1"/>
          <p:nvPr/>
        </p:nvSpPr>
        <p:spPr>
          <a:xfrm>
            <a:off x="1447800" y="2590800"/>
            <a:ext cx="1752600" cy="2308324"/>
          </a:xfrm>
          <a:prstGeom prst="rect">
            <a:avLst/>
          </a:prstGeom>
          <a:solidFill>
            <a:schemeClr val="bg1"/>
          </a:solidFill>
          <a:effectLst>
            <a:glow rad="228600">
              <a:schemeClr val="accent6">
                <a:satMod val="175000"/>
                <a:alpha val="40000"/>
              </a:schemeClr>
            </a:glow>
          </a:effectLst>
        </p:spPr>
        <p:txBody>
          <a:bodyPr wrap="square" rtlCol="0">
            <a:spAutoFit/>
          </a:bodyPr>
          <a:lstStyle/>
          <a:p>
            <a:r>
              <a:rPr lang="en-US" b="1" i="1" dirty="0" err="1"/>
              <a:t>Pannlob</a:t>
            </a:r>
            <a:endParaRPr lang="en-US" b="1" i="1" dirty="0"/>
          </a:p>
          <a:p>
            <a:r>
              <a:rPr lang="en-US" dirty="0"/>
              <a:t>Centrum </a:t>
            </a:r>
            <a:r>
              <a:rPr lang="en-US" dirty="0" err="1"/>
              <a:t>för</a:t>
            </a:r>
            <a:endParaRPr lang="en-US" dirty="0"/>
          </a:p>
          <a:p>
            <a:r>
              <a:rPr lang="en-US" dirty="0" err="1"/>
              <a:t>bedömning</a:t>
            </a:r>
            <a:r>
              <a:rPr lang="en-US" dirty="0"/>
              <a:t> </a:t>
            </a:r>
            <a:r>
              <a:rPr lang="en-US" dirty="0" err="1"/>
              <a:t>och</a:t>
            </a:r>
            <a:endParaRPr lang="en-US" dirty="0"/>
          </a:p>
          <a:p>
            <a:r>
              <a:rPr lang="en-US" dirty="0" err="1"/>
              <a:t>beslutsfattande</a:t>
            </a:r>
            <a:endParaRPr lang="en-US" dirty="0"/>
          </a:p>
          <a:p>
            <a:r>
              <a:rPr lang="en-US" dirty="0"/>
              <a:t>med </a:t>
            </a:r>
            <a:r>
              <a:rPr lang="en-US" dirty="0" err="1"/>
              <a:t>Brocas</a:t>
            </a:r>
            <a:r>
              <a:rPr lang="en-US" dirty="0"/>
              <a:t> area </a:t>
            </a:r>
          </a:p>
          <a:p>
            <a:r>
              <a:rPr lang="en-US" dirty="0"/>
              <a:t>(</a:t>
            </a:r>
            <a:r>
              <a:rPr lang="en-US" dirty="0" err="1"/>
              <a:t>talat</a:t>
            </a:r>
            <a:r>
              <a:rPr lang="en-US" dirty="0"/>
              <a:t> </a:t>
            </a:r>
            <a:r>
              <a:rPr lang="en-US" dirty="0" err="1"/>
              <a:t>språk</a:t>
            </a:r>
            <a:r>
              <a:rPr lang="en-US" dirty="0"/>
              <a:t>) </a:t>
            </a:r>
            <a:r>
              <a:rPr lang="en-US" dirty="0" err="1"/>
              <a:t>i</a:t>
            </a:r>
            <a:r>
              <a:rPr lang="en-US" dirty="0"/>
              <a:t> den </a:t>
            </a:r>
            <a:r>
              <a:rPr lang="en-US" dirty="0" err="1"/>
              <a:t>vänstra</a:t>
            </a:r>
            <a:r>
              <a:rPr lang="en-US" dirty="0"/>
              <a:t> </a:t>
            </a:r>
            <a:r>
              <a:rPr lang="en-US" dirty="0" err="1"/>
              <a:t>loben</a:t>
            </a:r>
            <a:endParaRPr lang="en-US" dirty="0"/>
          </a:p>
        </p:txBody>
      </p:sp>
      <p:sp>
        <p:nvSpPr>
          <p:cNvPr id="5" name="textruta 4"/>
          <p:cNvSpPr txBox="1"/>
          <p:nvPr/>
        </p:nvSpPr>
        <p:spPr>
          <a:xfrm>
            <a:off x="4953000" y="2133600"/>
            <a:ext cx="1644809" cy="923330"/>
          </a:xfrm>
          <a:prstGeom prst="rect">
            <a:avLst/>
          </a:prstGeom>
          <a:solidFill>
            <a:schemeClr val="bg1"/>
          </a:solidFill>
          <a:effectLst>
            <a:glow rad="228600">
              <a:schemeClr val="accent6">
                <a:satMod val="175000"/>
                <a:alpha val="40000"/>
              </a:schemeClr>
            </a:glow>
          </a:effectLst>
        </p:spPr>
        <p:txBody>
          <a:bodyPr wrap="none" rtlCol="0">
            <a:spAutoFit/>
          </a:bodyPr>
          <a:lstStyle/>
          <a:p>
            <a:r>
              <a:rPr lang="en-US" b="1" i="1" dirty="0" err="1"/>
              <a:t>Hjässlob</a:t>
            </a:r>
            <a:endParaRPr lang="en-US" b="1" i="1" dirty="0"/>
          </a:p>
          <a:p>
            <a:r>
              <a:rPr lang="en-US" dirty="0" err="1"/>
              <a:t>Sensomotoriskt</a:t>
            </a:r>
            <a:endParaRPr lang="en-US" dirty="0"/>
          </a:p>
          <a:p>
            <a:r>
              <a:rPr lang="en-US" dirty="0"/>
              <a:t>centrum</a:t>
            </a:r>
          </a:p>
        </p:txBody>
      </p:sp>
      <p:sp>
        <p:nvSpPr>
          <p:cNvPr id="6" name="textruta 5"/>
          <p:cNvSpPr txBox="1"/>
          <p:nvPr/>
        </p:nvSpPr>
        <p:spPr>
          <a:xfrm>
            <a:off x="3657600" y="4114800"/>
            <a:ext cx="2394182" cy="1477328"/>
          </a:xfrm>
          <a:prstGeom prst="rect">
            <a:avLst/>
          </a:prstGeom>
          <a:solidFill>
            <a:schemeClr val="bg1"/>
          </a:solidFill>
          <a:effectLst>
            <a:glow rad="228600">
              <a:schemeClr val="accent6">
                <a:satMod val="175000"/>
                <a:alpha val="40000"/>
              </a:schemeClr>
            </a:glow>
          </a:effectLst>
        </p:spPr>
        <p:txBody>
          <a:bodyPr wrap="none" rtlCol="0">
            <a:spAutoFit/>
          </a:bodyPr>
          <a:lstStyle/>
          <a:p>
            <a:r>
              <a:rPr lang="en-US" b="1" i="1" dirty="0" err="1"/>
              <a:t>Tinninglob</a:t>
            </a:r>
            <a:endParaRPr lang="en-US" b="1" i="1" dirty="0"/>
          </a:p>
          <a:p>
            <a:r>
              <a:rPr lang="en-US" dirty="0" err="1" smtClean="0"/>
              <a:t>Hör</a:t>
            </a:r>
            <a:r>
              <a:rPr lang="en-US" dirty="0" smtClean="0"/>
              <a:t>- </a:t>
            </a:r>
            <a:r>
              <a:rPr lang="en-US" dirty="0" err="1" smtClean="0"/>
              <a:t>och</a:t>
            </a:r>
            <a:r>
              <a:rPr lang="en-US" dirty="0" smtClean="0"/>
              <a:t> </a:t>
            </a:r>
            <a:r>
              <a:rPr lang="en-US" dirty="0" err="1" smtClean="0"/>
              <a:t>språkcentrum</a:t>
            </a:r>
            <a:r>
              <a:rPr lang="en-US" dirty="0" smtClean="0"/>
              <a:t> </a:t>
            </a:r>
          </a:p>
          <a:p>
            <a:r>
              <a:rPr lang="en-US" dirty="0" smtClean="0"/>
              <a:t>med </a:t>
            </a:r>
            <a:r>
              <a:rPr lang="en-US" dirty="0" err="1" smtClean="0"/>
              <a:t>Wernickes</a:t>
            </a:r>
            <a:r>
              <a:rPr lang="en-US" dirty="0" smtClean="0"/>
              <a:t> area </a:t>
            </a:r>
          </a:p>
          <a:p>
            <a:r>
              <a:rPr lang="en-US" dirty="0" smtClean="0"/>
              <a:t>(</a:t>
            </a:r>
            <a:r>
              <a:rPr lang="en-US" dirty="0" err="1" smtClean="0"/>
              <a:t>förstått</a:t>
            </a:r>
            <a:r>
              <a:rPr lang="en-US" dirty="0" smtClean="0"/>
              <a:t> </a:t>
            </a:r>
            <a:r>
              <a:rPr lang="en-US" dirty="0" err="1" smtClean="0"/>
              <a:t>språk</a:t>
            </a:r>
            <a:r>
              <a:rPr lang="en-US" dirty="0" smtClean="0"/>
              <a:t>) </a:t>
            </a:r>
            <a:r>
              <a:rPr lang="en-US" dirty="0" err="1" smtClean="0"/>
              <a:t>i</a:t>
            </a:r>
            <a:r>
              <a:rPr lang="en-US" dirty="0" smtClean="0"/>
              <a:t> den </a:t>
            </a:r>
          </a:p>
          <a:p>
            <a:r>
              <a:rPr lang="en-US" dirty="0" err="1"/>
              <a:t>v</a:t>
            </a:r>
            <a:r>
              <a:rPr lang="en-US" dirty="0" err="1" smtClean="0"/>
              <a:t>änstra</a:t>
            </a:r>
            <a:r>
              <a:rPr lang="en-US" dirty="0" smtClean="0"/>
              <a:t> </a:t>
            </a:r>
            <a:r>
              <a:rPr lang="en-US" dirty="0" err="1" smtClean="0"/>
              <a:t>loben</a:t>
            </a:r>
            <a:endParaRPr lang="en-US" dirty="0"/>
          </a:p>
        </p:txBody>
      </p:sp>
      <p:sp>
        <p:nvSpPr>
          <p:cNvPr id="7" name="textruta 6"/>
          <p:cNvSpPr txBox="1"/>
          <p:nvPr/>
        </p:nvSpPr>
        <p:spPr>
          <a:xfrm>
            <a:off x="7010400" y="3657600"/>
            <a:ext cx="1594048" cy="646331"/>
          </a:xfrm>
          <a:prstGeom prst="rect">
            <a:avLst/>
          </a:prstGeom>
          <a:solidFill>
            <a:schemeClr val="bg1"/>
          </a:solidFill>
          <a:effectLst>
            <a:glow rad="228600">
              <a:schemeClr val="accent6">
                <a:satMod val="175000"/>
                <a:alpha val="40000"/>
              </a:schemeClr>
            </a:glow>
          </a:effectLst>
        </p:spPr>
        <p:txBody>
          <a:bodyPr wrap="square" rtlCol="0">
            <a:spAutoFit/>
          </a:bodyPr>
          <a:lstStyle/>
          <a:p>
            <a:r>
              <a:rPr lang="en-US" b="1" i="1" dirty="0" err="1"/>
              <a:t>Nacklob</a:t>
            </a:r>
            <a:endParaRPr lang="en-US" b="1" i="1" dirty="0"/>
          </a:p>
          <a:p>
            <a:r>
              <a:rPr lang="en-US" dirty="0" err="1"/>
              <a:t>Syncentrum</a:t>
            </a:r>
            <a:endParaRPr lang="en-US" dirty="0"/>
          </a:p>
        </p:txBody>
      </p:sp>
      <p:sp>
        <p:nvSpPr>
          <p:cNvPr id="3" name="Högerböjd 2"/>
          <p:cNvSpPr/>
          <p:nvPr/>
        </p:nvSpPr>
        <p:spPr>
          <a:xfrm rot="6160931">
            <a:off x="3903833" y="-1028712"/>
            <a:ext cx="1676080" cy="63757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9" name="textruta 8"/>
          <p:cNvSpPr txBox="1"/>
          <p:nvPr/>
        </p:nvSpPr>
        <p:spPr>
          <a:xfrm rot="835946">
            <a:off x="5336539" y="1320883"/>
            <a:ext cx="2162451" cy="369332"/>
          </a:xfrm>
          <a:prstGeom prst="rect">
            <a:avLst/>
          </a:prstGeom>
          <a:noFill/>
        </p:spPr>
        <p:txBody>
          <a:bodyPr wrap="none" rtlCol="0">
            <a:spAutoFit/>
          </a:bodyPr>
          <a:lstStyle/>
          <a:p>
            <a:r>
              <a:rPr lang="sv-SE" b="1" dirty="0" smtClean="0">
                <a:solidFill>
                  <a:srgbClr val="C00000"/>
                </a:solidFill>
              </a:rPr>
              <a:t>Svarar på fråga VAR?</a:t>
            </a:r>
            <a:endParaRPr lang="sv-SE" b="1" dirty="0">
              <a:solidFill>
                <a:srgbClr val="C00000"/>
              </a:solidFill>
            </a:endParaRPr>
          </a:p>
        </p:txBody>
      </p:sp>
    </p:spTree>
    <p:extLst>
      <p:ext uri="{BB962C8B-B14F-4D97-AF65-F5344CB8AC3E}">
        <p14:creationId xmlns:p14="http://schemas.microsoft.com/office/powerpoint/2010/main" val="29633565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Religion 7 för målinriktat lärande</a:t>
            </a:r>
            <a:endParaRPr lang="sv-SE" dirty="0"/>
          </a:p>
        </p:txBody>
      </p:sp>
      <p:sp>
        <p:nvSpPr>
          <p:cNvPr id="3" name="Platshållare för innehåll 2"/>
          <p:cNvSpPr>
            <a:spLocks noGrp="1"/>
          </p:cNvSpPr>
          <p:nvPr>
            <p:ph sz="half" idx="1"/>
          </p:nvPr>
        </p:nvSpPr>
        <p:spPr/>
        <p:txBody>
          <a:bodyPr>
            <a:normAutofit fontScale="92500" lnSpcReduction="10000"/>
          </a:bodyPr>
          <a:lstStyle/>
          <a:p>
            <a:r>
              <a:rPr lang="sv-SE" sz="1800" dirty="0"/>
              <a:t>Religion 7 är uppbyggd </a:t>
            </a:r>
            <a:r>
              <a:rPr lang="sv-SE" sz="1800" dirty="0" smtClean="0"/>
              <a:t>efter </a:t>
            </a:r>
            <a:r>
              <a:rPr lang="sv-SE" sz="1800" dirty="0"/>
              <a:t>en medveten progression. </a:t>
            </a:r>
            <a:r>
              <a:rPr lang="sv-SE" sz="1800" dirty="0" smtClean="0"/>
              <a:t>Detta </a:t>
            </a:r>
            <a:r>
              <a:rPr lang="sv-SE" sz="1800" dirty="0"/>
              <a:t>kommer att </a:t>
            </a:r>
            <a:r>
              <a:rPr lang="sv-SE" sz="1800" dirty="0" smtClean="0"/>
              <a:t>visa sig än mer tydligt i Religion 8 och 9. </a:t>
            </a:r>
          </a:p>
          <a:p>
            <a:r>
              <a:rPr lang="sv-SE" sz="1800" dirty="0" smtClean="0"/>
              <a:t>Varje del är noga vald för att motsvara aktuell kursplan och progressionen har formats så att de mål eleven ska ha uppnått efter de tre årskurserna ska vara nådda.</a:t>
            </a:r>
          </a:p>
          <a:p>
            <a:r>
              <a:rPr lang="sv-SE" sz="1800" dirty="0" smtClean="0"/>
              <a:t>Andra religionsböcker släpar med sig gammalt stoff som hörde hemma i den gamla kursplanen. Detta är en onödig belastning och kan hindra många elever från att nå de nya innehållsmålen. För elevens aktiva lärande är begränsad av tid och förmåga att samtidigt hålla flera saker i arbetsminnet.</a:t>
            </a:r>
            <a:endParaRPr lang="sv-SE" sz="1800" dirty="0"/>
          </a:p>
          <a:p>
            <a:endParaRPr lang="sv-SE" dirty="0"/>
          </a:p>
        </p:txBody>
      </p:sp>
      <p:pic>
        <p:nvPicPr>
          <p:cNvPr id="3074" name="Picture 2" descr="C:\Users\Carl\Re bilder Annika\119.tif"/>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55890"/>
            <a:ext cx="4038600" cy="381458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med klippta hörn diagonalt 4"/>
          <p:cNvSpPr/>
          <p:nvPr/>
        </p:nvSpPr>
        <p:spPr>
          <a:xfrm>
            <a:off x="7032488" y="2204439"/>
            <a:ext cx="707863" cy="504056"/>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smtClean="0"/>
              <a:t>9</a:t>
            </a:r>
            <a:endParaRPr lang="sv-SE" sz="2400" b="1" dirty="0"/>
          </a:p>
        </p:txBody>
      </p:sp>
      <p:sp>
        <p:nvSpPr>
          <p:cNvPr id="7" name="Rektangel med klippta hörn diagonalt 6"/>
          <p:cNvSpPr/>
          <p:nvPr/>
        </p:nvSpPr>
        <p:spPr>
          <a:xfrm>
            <a:off x="6300192" y="4365104"/>
            <a:ext cx="576064" cy="504056"/>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smtClean="0"/>
              <a:t>7</a:t>
            </a:r>
            <a:endParaRPr lang="sv-SE" sz="2400" b="1" dirty="0"/>
          </a:p>
        </p:txBody>
      </p:sp>
      <p:sp>
        <p:nvSpPr>
          <p:cNvPr id="6" name="Rektangel 5"/>
          <p:cNvSpPr/>
          <p:nvPr/>
        </p:nvSpPr>
        <p:spPr>
          <a:xfrm>
            <a:off x="179512"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3075"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spTree>
    <p:extLst>
      <p:ext uri="{BB962C8B-B14F-4D97-AF65-F5344CB8AC3E}">
        <p14:creationId xmlns:p14="http://schemas.microsoft.com/office/powerpoint/2010/main" val="4070606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219200"/>
          </a:xfrm>
        </p:spPr>
        <p:txBody>
          <a:bodyPr>
            <a:normAutofit fontScale="90000"/>
          </a:bodyPr>
          <a:lstStyle/>
          <a:p>
            <a:r>
              <a:rPr lang="en-US" sz="3600" dirty="0" smtClean="0"/>
              <a:t/>
            </a:r>
            <a:br>
              <a:rPr lang="en-US" sz="3600" dirty="0" smtClean="0"/>
            </a:br>
            <a:r>
              <a:rPr lang="sv-SE" sz="3100" dirty="0" smtClean="0"/>
              <a:t> </a:t>
            </a:r>
            <a:r>
              <a:rPr lang="sv-SE" sz="3600" dirty="0"/>
              <a:t> </a:t>
            </a:r>
            <a:r>
              <a:rPr lang="sv-SE" sz="4000" b="1" dirty="0"/>
              <a:t>Hjärnans lober och </a:t>
            </a:r>
            <a:r>
              <a:rPr lang="sv-SE" sz="4000" b="1" dirty="0" smtClean="0"/>
              <a:t>lärandefunktioner</a:t>
            </a:r>
            <a:r>
              <a:rPr lang="sv-SE" sz="1800" dirty="0" smtClean="0"/>
              <a:t/>
            </a:r>
            <a:br>
              <a:rPr lang="sv-SE" sz="1800" dirty="0" smtClean="0"/>
            </a:br>
            <a:r>
              <a:rPr lang="en-US" sz="1200" dirty="0" smtClean="0"/>
              <a:t/>
            </a:r>
            <a:br>
              <a:rPr lang="en-US" sz="1200" dirty="0" smtClean="0"/>
            </a:br>
            <a:endParaRPr lang="en-US" sz="1200" dirty="0"/>
          </a:p>
        </p:txBody>
      </p:sp>
      <p:pic>
        <p:nvPicPr>
          <p:cNvPr id="8194" name="Picture 2"/>
          <p:cNvPicPr>
            <a:picLocks noChangeAspect="1" noChangeArrowheads="1"/>
          </p:cNvPicPr>
          <p:nvPr/>
        </p:nvPicPr>
        <p:blipFill>
          <a:blip r:embed="rId2" cstate="print"/>
          <a:srcRect/>
          <a:stretch>
            <a:fillRect/>
          </a:stretch>
        </p:blipFill>
        <p:spPr bwMode="auto">
          <a:xfrm>
            <a:off x="609599" y="1109976"/>
            <a:ext cx="7772401" cy="5544242"/>
          </a:xfrm>
          <a:prstGeom prst="rect">
            <a:avLst/>
          </a:prstGeom>
          <a:noFill/>
          <a:ln w="9525">
            <a:noFill/>
            <a:miter lim="800000"/>
            <a:headEnd/>
            <a:tailEnd/>
          </a:ln>
        </p:spPr>
      </p:pic>
      <p:sp>
        <p:nvSpPr>
          <p:cNvPr id="4" name="textruta 3"/>
          <p:cNvSpPr txBox="1"/>
          <p:nvPr/>
        </p:nvSpPr>
        <p:spPr>
          <a:xfrm>
            <a:off x="1601695" y="2041267"/>
            <a:ext cx="2040632" cy="2031325"/>
          </a:xfrm>
          <a:prstGeom prst="rect">
            <a:avLst/>
          </a:prstGeom>
          <a:solidFill>
            <a:schemeClr val="bg1"/>
          </a:solidFill>
          <a:effectLst>
            <a:glow rad="228600">
              <a:schemeClr val="accent6">
                <a:satMod val="175000"/>
                <a:alpha val="40000"/>
              </a:schemeClr>
            </a:glow>
          </a:effectLst>
        </p:spPr>
        <p:txBody>
          <a:bodyPr wrap="square" rtlCol="0">
            <a:spAutoFit/>
          </a:bodyPr>
          <a:lstStyle/>
          <a:p>
            <a:r>
              <a:rPr lang="en-US" b="1" i="1" dirty="0" err="1"/>
              <a:t>Pannlob</a:t>
            </a:r>
            <a:endParaRPr lang="en-US" b="1" i="1" dirty="0"/>
          </a:p>
          <a:p>
            <a:r>
              <a:rPr lang="en-US" dirty="0"/>
              <a:t>Centrum </a:t>
            </a:r>
            <a:r>
              <a:rPr lang="en-US" dirty="0" err="1"/>
              <a:t>för</a:t>
            </a:r>
            <a:endParaRPr lang="en-US" dirty="0"/>
          </a:p>
          <a:p>
            <a:r>
              <a:rPr lang="en-US" dirty="0" err="1"/>
              <a:t>bedömning</a:t>
            </a:r>
            <a:r>
              <a:rPr lang="en-US" dirty="0"/>
              <a:t> </a:t>
            </a:r>
            <a:r>
              <a:rPr lang="en-US" dirty="0" err="1"/>
              <a:t>och</a:t>
            </a:r>
            <a:endParaRPr lang="en-US" dirty="0"/>
          </a:p>
          <a:p>
            <a:r>
              <a:rPr lang="en-US" dirty="0" err="1"/>
              <a:t>beslutsfattande</a:t>
            </a:r>
            <a:endParaRPr lang="en-US" dirty="0"/>
          </a:p>
          <a:p>
            <a:r>
              <a:rPr lang="en-US" dirty="0" smtClean="0"/>
              <a:t>med </a:t>
            </a:r>
            <a:r>
              <a:rPr lang="en-US" dirty="0" err="1"/>
              <a:t>Brocas</a:t>
            </a:r>
            <a:r>
              <a:rPr lang="en-US" dirty="0"/>
              <a:t> area </a:t>
            </a:r>
            <a:endParaRPr lang="en-US" dirty="0" smtClean="0"/>
          </a:p>
          <a:p>
            <a:r>
              <a:rPr lang="en-US" dirty="0" smtClean="0"/>
              <a:t>(</a:t>
            </a:r>
            <a:r>
              <a:rPr lang="en-US" dirty="0" err="1"/>
              <a:t>talat</a:t>
            </a:r>
            <a:r>
              <a:rPr lang="en-US" dirty="0"/>
              <a:t> </a:t>
            </a:r>
            <a:r>
              <a:rPr lang="en-US" dirty="0" err="1"/>
              <a:t>språk</a:t>
            </a:r>
            <a:r>
              <a:rPr lang="en-US" dirty="0"/>
              <a:t>) </a:t>
            </a:r>
            <a:r>
              <a:rPr lang="en-US" dirty="0" err="1" smtClean="0"/>
              <a:t>i</a:t>
            </a:r>
            <a:r>
              <a:rPr lang="en-US" dirty="0" smtClean="0"/>
              <a:t> den </a:t>
            </a:r>
            <a:r>
              <a:rPr lang="en-US" dirty="0" err="1" smtClean="0"/>
              <a:t>vänstra</a:t>
            </a:r>
            <a:r>
              <a:rPr lang="en-US" dirty="0" smtClean="0"/>
              <a:t> </a:t>
            </a:r>
            <a:r>
              <a:rPr lang="en-US" dirty="0" err="1"/>
              <a:t>loben</a:t>
            </a:r>
            <a:endParaRPr lang="en-US" dirty="0"/>
          </a:p>
        </p:txBody>
      </p:sp>
      <p:sp>
        <p:nvSpPr>
          <p:cNvPr id="5" name="textruta 4"/>
          <p:cNvSpPr txBox="1"/>
          <p:nvPr/>
        </p:nvSpPr>
        <p:spPr>
          <a:xfrm>
            <a:off x="4953000" y="2133600"/>
            <a:ext cx="1644809" cy="923330"/>
          </a:xfrm>
          <a:prstGeom prst="rect">
            <a:avLst/>
          </a:prstGeom>
          <a:solidFill>
            <a:schemeClr val="bg1"/>
          </a:solidFill>
          <a:effectLst>
            <a:glow rad="228600">
              <a:schemeClr val="accent6">
                <a:satMod val="175000"/>
                <a:alpha val="40000"/>
              </a:schemeClr>
            </a:glow>
          </a:effectLst>
        </p:spPr>
        <p:txBody>
          <a:bodyPr wrap="none" rtlCol="0">
            <a:spAutoFit/>
          </a:bodyPr>
          <a:lstStyle/>
          <a:p>
            <a:r>
              <a:rPr lang="en-US" b="1" i="1" dirty="0" err="1"/>
              <a:t>Hjässlob</a:t>
            </a:r>
            <a:endParaRPr lang="en-US" b="1" i="1" dirty="0"/>
          </a:p>
          <a:p>
            <a:r>
              <a:rPr lang="en-US" dirty="0" err="1"/>
              <a:t>Sensomotoriskt</a:t>
            </a:r>
            <a:endParaRPr lang="en-US" dirty="0"/>
          </a:p>
          <a:p>
            <a:r>
              <a:rPr lang="en-US" dirty="0"/>
              <a:t>centrum</a:t>
            </a:r>
          </a:p>
        </p:txBody>
      </p:sp>
      <p:sp>
        <p:nvSpPr>
          <p:cNvPr id="6" name="textruta 5"/>
          <p:cNvSpPr txBox="1"/>
          <p:nvPr/>
        </p:nvSpPr>
        <p:spPr>
          <a:xfrm>
            <a:off x="3657600" y="4114800"/>
            <a:ext cx="2394182" cy="1477328"/>
          </a:xfrm>
          <a:prstGeom prst="rect">
            <a:avLst/>
          </a:prstGeom>
          <a:solidFill>
            <a:schemeClr val="bg1"/>
          </a:solidFill>
          <a:effectLst>
            <a:glow rad="228600">
              <a:schemeClr val="accent6">
                <a:satMod val="175000"/>
                <a:alpha val="40000"/>
              </a:schemeClr>
            </a:glow>
          </a:effectLst>
        </p:spPr>
        <p:txBody>
          <a:bodyPr wrap="none" rtlCol="0">
            <a:spAutoFit/>
          </a:bodyPr>
          <a:lstStyle/>
          <a:p>
            <a:r>
              <a:rPr lang="en-US" b="1" i="1" dirty="0" err="1"/>
              <a:t>Tinninglob</a:t>
            </a:r>
            <a:endParaRPr lang="en-US" b="1" i="1" dirty="0"/>
          </a:p>
          <a:p>
            <a:r>
              <a:rPr lang="en-US" dirty="0" err="1"/>
              <a:t>Hör</a:t>
            </a:r>
            <a:r>
              <a:rPr lang="en-US" dirty="0"/>
              <a:t>- </a:t>
            </a:r>
            <a:r>
              <a:rPr lang="en-US" dirty="0" err="1"/>
              <a:t>och</a:t>
            </a:r>
            <a:r>
              <a:rPr lang="en-US" dirty="0"/>
              <a:t> </a:t>
            </a:r>
            <a:r>
              <a:rPr lang="en-US" dirty="0" err="1"/>
              <a:t>språkcentrum</a:t>
            </a:r>
            <a:r>
              <a:rPr lang="en-US" dirty="0"/>
              <a:t> </a:t>
            </a:r>
          </a:p>
          <a:p>
            <a:r>
              <a:rPr lang="en-US" dirty="0"/>
              <a:t>med </a:t>
            </a:r>
            <a:r>
              <a:rPr lang="en-US" dirty="0" err="1"/>
              <a:t>Wernickes</a:t>
            </a:r>
            <a:r>
              <a:rPr lang="en-US" dirty="0"/>
              <a:t> area </a:t>
            </a:r>
          </a:p>
          <a:p>
            <a:r>
              <a:rPr lang="en-US" dirty="0"/>
              <a:t>(</a:t>
            </a:r>
            <a:r>
              <a:rPr lang="en-US" dirty="0" err="1"/>
              <a:t>förstått</a:t>
            </a:r>
            <a:r>
              <a:rPr lang="en-US" dirty="0"/>
              <a:t> </a:t>
            </a:r>
            <a:r>
              <a:rPr lang="en-US" dirty="0" err="1"/>
              <a:t>språk</a:t>
            </a:r>
            <a:r>
              <a:rPr lang="en-US" dirty="0"/>
              <a:t>) </a:t>
            </a:r>
            <a:r>
              <a:rPr lang="en-US" dirty="0" err="1"/>
              <a:t>i</a:t>
            </a:r>
            <a:r>
              <a:rPr lang="en-US" dirty="0"/>
              <a:t> den </a:t>
            </a:r>
          </a:p>
          <a:p>
            <a:r>
              <a:rPr lang="en-US" dirty="0" err="1"/>
              <a:t>vänstra</a:t>
            </a:r>
            <a:r>
              <a:rPr lang="en-US" dirty="0"/>
              <a:t> </a:t>
            </a:r>
            <a:r>
              <a:rPr lang="en-US" dirty="0" err="1" smtClean="0"/>
              <a:t>loben</a:t>
            </a:r>
            <a:r>
              <a:rPr lang="en-US" dirty="0" smtClean="0"/>
              <a:t>  </a:t>
            </a:r>
            <a:endParaRPr lang="en-US" dirty="0"/>
          </a:p>
        </p:txBody>
      </p:sp>
      <p:sp>
        <p:nvSpPr>
          <p:cNvPr id="7" name="textruta 6"/>
          <p:cNvSpPr txBox="1"/>
          <p:nvPr/>
        </p:nvSpPr>
        <p:spPr>
          <a:xfrm>
            <a:off x="7010400" y="3657600"/>
            <a:ext cx="1594048" cy="646331"/>
          </a:xfrm>
          <a:prstGeom prst="rect">
            <a:avLst/>
          </a:prstGeom>
          <a:solidFill>
            <a:schemeClr val="bg1"/>
          </a:solidFill>
          <a:effectLst>
            <a:glow rad="228600">
              <a:schemeClr val="accent6">
                <a:satMod val="175000"/>
                <a:alpha val="40000"/>
              </a:schemeClr>
            </a:glow>
          </a:effectLst>
        </p:spPr>
        <p:txBody>
          <a:bodyPr wrap="square" rtlCol="0">
            <a:spAutoFit/>
          </a:bodyPr>
          <a:lstStyle/>
          <a:p>
            <a:r>
              <a:rPr lang="en-US" b="1" i="1" dirty="0" err="1"/>
              <a:t>Nacklob</a:t>
            </a:r>
            <a:endParaRPr lang="en-US" b="1" i="1" dirty="0"/>
          </a:p>
          <a:p>
            <a:r>
              <a:rPr lang="en-US" dirty="0" err="1"/>
              <a:t>Syncentrum</a:t>
            </a:r>
            <a:endParaRPr lang="en-US" dirty="0"/>
          </a:p>
        </p:txBody>
      </p:sp>
      <p:sp>
        <p:nvSpPr>
          <p:cNvPr id="11" name="Högerböjd 10"/>
          <p:cNvSpPr/>
          <p:nvPr/>
        </p:nvSpPr>
        <p:spPr>
          <a:xfrm rot="5846235" flipH="1">
            <a:off x="2759179" y="1931643"/>
            <a:ext cx="2817670" cy="7226210"/>
          </a:xfrm>
          <a:prstGeom prst="curvedRightArrow">
            <a:avLst>
              <a:gd name="adj1" fmla="val 25000"/>
              <a:gd name="adj2" fmla="val 50000"/>
              <a:gd name="adj3" fmla="val 284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0" name="textruta 9"/>
          <p:cNvSpPr txBox="1"/>
          <p:nvPr/>
        </p:nvSpPr>
        <p:spPr>
          <a:xfrm rot="601516">
            <a:off x="3017059" y="6117731"/>
            <a:ext cx="2301912" cy="646331"/>
          </a:xfrm>
          <a:prstGeom prst="rect">
            <a:avLst/>
          </a:prstGeom>
          <a:noFill/>
        </p:spPr>
        <p:txBody>
          <a:bodyPr wrap="none" rtlCol="0">
            <a:spAutoFit/>
          </a:bodyPr>
          <a:lstStyle/>
          <a:p>
            <a:r>
              <a:rPr lang="sv-SE" b="1" dirty="0" smtClean="0">
                <a:solidFill>
                  <a:srgbClr val="C00000"/>
                </a:solidFill>
              </a:rPr>
              <a:t>Svarar på frågan VAD?</a:t>
            </a:r>
            <a:endParaRPr lang="sv-SE" b="1" dirty="0">
              <a:solidFill>
                <a:srgbClr val="C00000"/>
              </a:solidFill>
            </a:endParaRPr>
          </a:p>
          <a:p>
            <a:endParaRPr lang="sv-SE" dirty="0"/>
          </a:p>
        </p:txBody>
      </p:sp>
    </p:spTree>
    <p:extLst>
      <p:ext uri="{BB962C8B-B14F-4D97-AF65-F5344CB8AC3E}">
        <p14:creationId xmlns:p14="http://schemas.microsoft.com/office/powerpoint/2010/main" val="324728352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0"/>
            <a:ext cx="8229600" cy="1219200"/>
          </a:xfrm>
        </p:spPr>
        <p:txBody>
          <a:bodyPr>
            <a:normAutofit fontScale="90000"/>
          </a:bodyPr>
          <a:lstStyle/>
          <a:p>
            <a:r>
              <a:rPr lang="en-US" sz="3600" dirty="0" smtClean="0"/>
              <a:t/>
            </a:r>
            <a:br>
              <a:rPr lang="en-US" sz="3600" dirty="0" smtClean="0"/>
            </a:br>
            <a:r>
              <a:rPr lang="sv-SE" sz="3100" dirty="0" smtClean="0"/>
              <a:t> </a:t>
            </a:r>
            <a:r>
              <a:rPr lang="sv-SE" sz="3600" dirty="0"/>
              <a:t> </a:t>
            </a:r>
            <a:r>
              <a:rPr lang="sv-SE" sz="4000" b="1" dirty="0"/>
              <a:t>Hjärnans lober och </a:t>
            </a:r>
            <a:r>
              <a:rPr lang="sv-SE" sz="4000" b="1" dirty="0" smtClean="0"/>
              <a:t>lärandefunktioner</a:t>
            </a:r>
            <a:r>
              <a:rPr lang="sv-SE" sz="1800" dirty="0" smtClean="0"/>
              <a:t/>
            </a:r>
            <a:br>
              <a:rPr lang="sv-SE" sz="1800" dirty="0" smtClean="0"/>
            </a:br>
            <a:r>
              <a:rPr lang="en-US" sz="1200" dirty="0" smtClean="0"/>
              <a:t/>
            </a:r>
            <a:br>
              <a:rPr lang="en-US" sz="1200" dirty="0" smtClean="0"/>
            </a:br>
            <a:endParaRPr lang="en-US" sz="1200" dirty="0"/>
          </a:p>
        </p:txBody>
      </p:sp>
      <p:pic>
        <p:nvPicPr>
          <p:cNvPr id="8194" name="Picture 2"/>
          <p:cNvPicPr>
            <a:picLocks noChangeAspect="1" noChangeArrowheads="1"/>
          </p:cNvPicPr>
          <p:nvPr/>
        </p:nvPicPr>
        <p:blipFill>
          <a:blip r:embed="rId2" cstate="print"/>
          <a:srcRect/>
          <a:stretch>
            <a:fillRect/>
          </a:stretch>
        </p:blipFill>
        <p:spPr bwMode="auto">
          <a:xfrm>
            <a:off x="609599" y="1109976"/>
            <a:ext cx="7772401" cy="5544242"/>
          </a:xfrm>
          <a:prstGeom prst="rect">
            <a:avLst/>
          </a:prstGeom>
          <a:noFill/>
          <a:ln w="9525">
            <a:noFill/>
            <a:miter lim="800000"/>
            <a:headEnd/>
            <a:tailEnd/>
          </a:ln>
        </p:spPr>
      </p:pic>
      <p:sp>
        <p:nvSpPr>
          <p:cNvPr id="4" name="textruta 3"/>
          <p:cNvSpPr txBox="1"/>
          <p:nvPr/>
        </p:nvSpPr>
        <p:spPr>
          <a:xfrm>
            <a:off x="1635095" y="2327962"/>
            <a:ext cx="1872208" cy="2031325"/>
          </a:xfrm>
          <a:prstGeom prst="rect">
            <a:avLst/>
          </a:prstGeom>
          <a:solidFill>
            <a:schemeClr val="bg1"/>
          </a:solidFill>
          <a:effectLst>
            <a:glow rad="228600">
              <a:schemeClr val="accent6">
                <a:satMod val="175000"/>
                <a:alpha val="40000"/>
              </a:schemeClr>
            </a:glow>
          </a:effectLst>
        </p:spPr>
        <p:txBody>
          <a:bodyPr wrap="square" rtlCol="0">
            <a:spAutoFit/>
          </a:bodyPr>
          <a:lstStyle/>
          <a:p>
            <a:r>
              <a:rPr lang="en-US" b="1" i="1" dirty="0" err="1"/>
              <a:t>Pannlob</a:t>
            </a:r>
            <a:endParaRPr lang="en-US" b="1" i="1" dirty="0"/>
          </a:p>
          <a:p>
            <a:r>
              <a:rPr lang="en-US" dirty="0"/>
              <a:t>Centrum </a:t>
            </a:r>
            <a:r>
              <a:rPr lang="en-US" dirty="0" err="1"/>
              <a:t>för</a:t>
            </a:r>
            <a:endParaRPr lang="en-US" dirty="0"/>
          </a:p>
          <a:p>
            <a:r>
              <a:rPr lang="en-US" dirty="0" err="1"/>
              <a:t>bedömning</a:t>
            </a:r>
            <a:r>
              <a:rPr lang="en-US" dirty="0"/>
              <a:t> </a:t>
            </a:r>
            <a:r>
              <a:rPr lang="en-US" dirty="0" err="1"/>
              <a:t>och</a:t>
            </a:r>
            <a:endParaRPr lang="en-US" dirty="0"/>
          </a:p>
          <a:p>
            <a:r>
              <a:rPr lang="en-US" dirty="0" err="1"/>
              <a:t>beslutsfattande</a:t>
            </a:r>
            <a:endParaRPr lang="en-US" dirty="0"/>
          </a:p>
          <a:p>
            <a:r>
              <a:rPr lang="en-US" dirty="0"/>
              <a:t>med </a:t>
            </a:r>
            <a:r>
              <a:rPr lang="en-US" dirty="0" err="1"/>
              <a:t>Brocas</a:t>
            </a:r>
            <a:r>
              <a:rPr lang="en-US" dirty="0"/>
              <a:t> area </a:t>
            </a:r>
          </a:p>
          <a:p>
            <a:r>
              <a:rPr lang="en-US" dirty="0"/>
              <a:t>(</a:t>
            </a:r>
            <a:r>
              <a:rPr lang="en-US" dirty="0" err="1"/>
              <a:t>talat</a:t>
            </a:r>
            <a:r>
              <a:rPr lang="en-US" dirty="0"/>
              <a:t> </a:t>
            </a:r>
            <a:r>
              <a:rPr lang="en-US" dirty="0" err="1"/>
              <a:t>språk</a:t>
            </a:r>
            <a:r>
              <a:rPr lang="en-US" dirty="0"/>
              <a:t>) </a:t>
            </a:r>
            <a:r>
              <a:rPr lang="en-US" dirty="0" err="1"/>
              <a:t>i</a:t>
            </a:r>
            <a:r>
              <a:rPr lang="en-US" dirty="0"/>
              <a:t> den </a:t>
            </a:r>
            <a:r>
              <a:rPr lang="en-US" dirty="0" err="1"/>
              <a:t>vänstra</a:t>
            </a:r>
            <a:r>
              <a:rPr lang="en-US" dirty="0"/>
              <a:t> </a:t>
            </a:r>
            <a:r>
              <a:rPr lang="en-US" dirty="0" err="1"/>
              <a:t>loben</a:t>
            </a:r>
            <a:endParaRPr lang="en-US" dirty="0"/>
          </a:p>
        </p:txBody>
      </p:sp>
      <p:sp>
        <p:nvSpPr>
          <p:cNvPr id="5" name="textruta 4"/>
          <p:cNvSpPr txBox="1"/>
          <p:nvPr/>
        </p:nvSpPr>
        <p:spPr>
          <a:xfrm>
            <a:off x="4953000" y="2133600"/>
            <a:ext cx="1644809" cy="923330"/>
          </a:xfrm>
          <a:prstGeom prst="rect">
            <a:avLst/>
          </a:prstGeom>
          <a:solidFill>
            <a:schemeClr val="bg1"/>
          </a:solidFill>
          <a:effectLst>
            <a:glow rad="228600">
              <a:schemeClr val="accent6">
                <a:satMod val="175000"/>
                <a:alpha val="40000"/>
              </a:schemeClr>
            </a:glow>
          </a:effectLst>
        </p:spPr>
        <p:txBody>
          <a:bodyPr wrap="none" rtlCol="0">
            <a:spAutoFit/>
          </a:bodyPr>
          <a:lstStyle/>
          <a:p>
            <a:r>
              <a:rPr lang="en-US" b="1" i="1" dirty="0" err="1"/>
              <a:t>Hjässlob</a:t>
            </a:r>
            <a:endParaRPr lang="en-US" b="1" i="1" dirty="0"/>
          </a:p>
          <a:p>
            <a:r>
              <a:rPr lang="en-US" dirty="0" err="1"/>
              <a:t>Sensomotoriskt</a:t>
            </a:r>
            <a:endParaRPr lang="en-US" dirty="0"/>
          </a:p>
          <a:p>
            <a:r>
              <a:rPr lang="en-US" dirty="0"/>
              <a:t>centrum</a:t>
            </a:r>
          </a:p>
        </p:txBody>
      </p:sp>
      <p:sp>
        <p:nvSpPr>
          <p:cNvPr id="6" name="textruta 5"/>
          <p:cNvSpPr txBox="1"/>
          <p:nvPr/>
        </p:nvSpPr>
        <p:spPr>
          <a:xfrm>
            <a:off x="3657600" y="4114800"/>
            <a:ext cx="2394182" cy="1477328"/>
          </a:xfrm>
          <a:prstGeom prst="rect">
            <a:avLst/>
          </a:prstGeom>
          <a:solidFill>
            <a:schemeClr val="bg1"/>
          </a:solidFill>
          <a:effectLst>
            <a:glow rad="228600">
              <a:schemeClr val="accent6">
                <a:satMod val="175000"/>
                <a:alpha val="40000"/>
              </a:schemeClr>
            </a:glow>
          </a:effectLst>
        </p:spPr>
        <p:txBody>
          <a:bodyPr wrap="none" rtlCol="0">
            <a:spAutoFit/>
          </a:bodyPr>
          <a:lstStyle/>
          <a:p>
            <a:r>
              <a:rPr lang="en-US" b="1" i="1" dirty="0" err="1"/>
              <a:t>Tinninglob</a:t>
            </a:r>
            <a:endParaRPr lang="en-US" b="1" i="1" dirty="0"/>
          </a:p>
          <a:p>
            <a:r>
              <a:rPr lang="en-US" dirty="0" err="1"/>
              <a:t>Hör</a:t>
            </a:r>
            <a:r>
              <a:rPr lang="en-US" dirty="0"/>
              <a:t>- </a:t>
            </a:r>
            <a:r>
              <a:rPr lang="en-US" dirty="0" err="1"/>
              <a:t>och</a:t>
            </a:r>
            <a:r>
              <a:rPr lang="en-US" dirty="0"/>
              <a:t> </a:t>
            </a:r>
            <a:r>
              <a:rPr lang="en-US" dirty="0" err="1"/>
              <a:t>språkcentrum</a:t>
            </a:r>
            <a:r>
              <a:rPr lang="en-US" dirty="0"/>
              <a:t> </a:t>
            </a:r>
          </a:p>
          <a:p>
            <a:r>
              <a:rPr lang="en-US" dirty="0"/>
              <a:t>med </a:t>
            </a:r>
            <a:r>
              <a:rPr lang="en-US" dirty="0" err="1"/>
              <a:t>Wernickes</a:t>
            </a:r>
            <a:r>
              <a:rPr lang="en-US" dirty="0"/>
              <a:t> area </a:t>
            </a:r>
          </a:p>
          <a:p>
            <a:r>
              <a:rPr lang="en-US" dirty="0"/>
              <a:t>(</a:t>
            </a:r>
            <a:r>
              <a:rPr lang="en-US" dirty="0" err="1"/>
              <a:t>förstått</a:t>
            </a:r>
            <a:r>
              <a:rPr lang="en-US" dirty="0"/>
              <a:t> </a:t>
            </a:r>
            <a:r>
              <a:rPr lang="en-US" dirty="0" err="1"/>
              <a:t>språk</a:t>
            </a:r>
            <a:r>
              <a:rPr lang="en-US" dirty="0"/>
              <a:t>) </a:t>
            </a:r>
            <a:r>
              <a:rPr lang="en-US" dirty="0" err="1"/>
              <a:t>i</a:t>
            </a:r>
            <a:r>
              <a:rPr lang="en-US" dirty="0"/>
              <a:t> den </a:t>
            </a:r>
          </a:p>
          <a:p>
            <a:r>
              <a:rPr lang="en-US" dirty="0" err="1"/>
              <a:t>vänstra</a:t>
            </a:r>
            <a:r>
              <a:rPr lang="en-US" dirty="0"/>
              <a:t> </a:t>
            </a:r>
            <a:r>
              <a:rPr lang="en-US" dirty="0" err="1"/>
              <a:t>loben</a:t>
            </a:r>
            <a:endParaRPr lang="en-US" dirty="0"/>
          </a:p>
        </p:txBody>
      </p:sp>
      <p:sp>
        <p:nvSpPr>
          <p:cNvPr id="7" name="textruta 6"/>
          <p:cNvSpPr txBox="1"/>
          <p:nvPr/>
        </p:nvSpPr>
        <p:spPr>
          <a:xfrm>
            <a:off x="7010400" y="3829017"/>
            <a:ext cx="1594048" cy="646331"/>
          </a:xfrm>
          <a:prstGeom prst="rect">
            <a:avLst/>
          </a:prstGeom>
          <a:solidFill>
            <a:schemeClr val="bg1"/>
          </a:solidFill>
          <a:effectLst>
            <a:glow rad="228600">
              <a:schemeClr val="accent6">
                <a:satMod val="175000"/>
                <a:alpha val="40000"/>
              </a:schemeClr>
            </a:glow>
          </a:effectLst>
        </p:spPr>
        <p:txBody>
          <a:bodyPr wrap="square" rtlCol="0">
            <a:spAutoFit/>
          </a:bodyPr>
          <a:lstStyle/>
          <a:p>
            <a:r>
              <a:rPr lang="en-US" b="1" i="1" dirty="0" err="1"/>
              <a:t>Nacklob</a:t>
            </a:r>
            <a:endParaRPr lang="en-US" b="1" i="1" dirty="0"/>
          </a:p>
          <a:p>
            <a:r>
              <a:rPr lang="en-US" dirty="0" err="1"/>
              <a:t>Syncentrum</a:t>
            </a:r>
            <a:endParaRPr lang="en-US" dirty="0"/>
          </a:p>
        </p:txBody>
      </p:sp>
      <p:sp>
        <p:nvSpPr>
          <p:cNvPr id="11" name="Högerböjd 10"/>
          <p:cNvSpPr/>
          <p:nvPr/>
        </p:nvSpPr>
        <p:spPr>
          <a:xfrm rot="5846235" flipH="1">
            <a:off x="2759179" y="1931643"/>
            <a:ext cx="2817670" cy="7226210"/>
          </a:xfrm>
          <a:prstGeom prst="curvedRightArrow">
            <a:avLst>
              <a:gd name="adj1" fmla="val 25000"/>
              <a:gd name="adj2" fmla="val 50000"/>
              <a:gd name="adj3" fmla="val 284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0" name="textruta 9"/>
          <p:cNvSpPr txBox="1"/>
          <p:nvPr/>
        </p:nvSpPr>
        <p:spPr>
          <a:xfrm rot="752936">
            <a:off x="3017057" y="6084157"/>
            <a:ext cx="2301912" cy="646331"/>
          </a:xfrm>
          <a:prstGeom prst="rect">
            <a:avLst/>
          </a:prstGeom>
          <a:noFill/>
        </p:spPr>
        <p:txBody>
          <a:bodyPr wrap="none" rtlCol="0">
            <a:spAutoFit/>
          </a:bodyPr>
          <a:lstStyle/>
          <a:p>
            <a:r>
              <a:rPr lang="sv-SE" b="1" dirty="0">
                <a:solidFill>
                  <a:srgbClr val="C00000"/>
                </a:solidFill>
              </a:rPr>
              <a:t>Svarar på frågan VAD?</a:t>
            </a:r>
          </a:p>
          <a:p>
            <a:endParaRPr lang="sv-SE" dirty="0"/>
          </a:p>
        </p:txBody>
      </p:sp>
      <p:sp>
        <p:nvSpPr>
          <p:cNvPr id="14" name="Högerböjd 13"/>
          <p:cNvSpPr/>
          <p:nvPr/>
        </p:nvSpPr>
        <p:spPr>
          <a:xfrm rot="6160931">
            <a:off x="4056233" y="-876312"/>
            <a:ext cx="1676080" cy="637572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6" name="Rektangel 15"/>
          <p:cNvSpPr/>
          <p:nvPr/>
        </p:nvSpPr>
        <p:spPr>
          <a:xfrm rot="712089">
            <a:off x="4960165" y="1350633"/>
            <a:ext cx="2162451" cy="369332"/>
          </a:xfrm>
          <a:prstGeom prst="rect">
            <a:avLst/>
          </a:prstGeom>
        </p:spPr>
        <p:txBody>
          <a:bodyPr wrap="none">
            <a:spAutoFit/>
          </a:bodyPr>
          <a:lstStyle/>
          <a:p>
            <a:r>
              <a:rPr lang="sv-SE" b="1" dirty="0">
                <a:solidFill>
                  <a:srgbClr val="C00000"/>
                </a:solidFill>
              </a:rPr>
              <a:t>Svarar på fråga VAR?</a:t>
            </a:r>
          </a:p>
        </p:txBody>
      </p:sp>
    </p:spTree>
    <p:extLst>
      <p:ext uri="{BB962C8B-B14F-4D97-AF65-F5344CB8AC3E}">
        <p14:creationId xmlns:p14="http://schemas.microsoft.com/office/powerpoint/2010/main" val="36777654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5656" y="1"/>
            <a:ext cx="8846232" cy="908720"/>
          </a:xfrm>
        </p:spPr>
        <p:txBody>
          <a:bodyPr>
            <a:normAutofit fontScale="90000"/>
          </a:bodyPr>
          <a:lstStyle/>
          <a:p>
            <a:r>
              <a:rPr lang="en-US" sz="3600" dirty="0" smtClean="0"/>
              <a:t/>
            </a:r>
            <a:br>
              <a:rPr lang="en-US" sz="3600" dirty="0" smtClean="0"/>
            </a:br>
            <a:r>
              <a:rPr lang="sv-SE" sz="3100" dirty="0" smtClean="0"/>
              <a:t> </a:t>
            </a:r>
            <a:r>
              <a:rPr lang="sv-SE" sz="3100" b="1" dirty="0" smtClean="0"/>
              <a:t>Hormoner som påverkar hjärnans operationella förmåga</a:t>
            </a:r>
            <a:r>
              <a:rPr lang="sv-SE" sz="1800" dirty="0" smtClean="0"/>
              <a:t/>
            </a:r>
            <a:br>
              <a:rPr lang="sv-SE" sz="1800" dirty="0" smtClean="0"/>
            </a:br>
            <a:r>
              <a:rPr lang="en-US" sz="1200" dirty="0" smtClean="0"/>
              <a:t/>
            </a:r>
            <a:br>
              <a:rPr lang="en-US" sz="1200" dirty="0" smtClean="0"/>
            </a:br>
            <a:endParaRPr lang="en-US" sz="1200" dirty="0"/>
          </a:p>
        </p:txBody>
      </p:sp>
      <p:pic>
        <p:nvPicPr>
          <p:cNvPr id="8194" name="Picture 2"/>
          <p:cNvPicPr>
            <a:picLocks noChangeAspect="1" noChangeArrowheads="1"/>
          </p:cNvPicPr>
          <p:nvPr/>
        </p:nvPicPr>
        <p:blipFill>
          <a:blip r:embed="rId2" cstate="print"/>
          <a:srcRect/>
          <a:stretch>
            <a:fillRect/>
          </a:stretch>
        </p:blipFill>
        <p:spPr bwMode="auto">
          <a:xfrm>
            <a:off x="1288" y="908720"/>
            <a:ext cx="4753168" cy="3390550"/>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a:stretch>
            <a:fillRect/>
          </a:stretch>
        </p:blipFill>
        <p:spPr bwMode="auto">
          <a:xfrm flipH="1">
            <a:off x="4493236" y="3235145"/>
            <a:ext cx="4641874" cy="3476811"/>
          </a:xfrm>
          <a:prstGeom prst="rect">
            <a:avLst/>
          </a:prstGeom>
          <a:noFill/>
          <a:ln w="9525">
            <a:noFill/>
            <a:miter lim="800000"/>
            <a:headEnd/>
            <a:tailEnd/>
          </a:ln>
        </p:spPr>
      </p:pic>
      <p:sp>
        <p:nvSpPr>
          <p:cNvPr id="3" name="textruta 2"/>
          <p:cNvSpPr txBox="1"/>
          <p:nvPr/>
        </p:nvSpPr>
        <p:spPr>
          <a:xfrm rot="21043993">
            <a:off x="166382" y="908718"/>
            <a:ext cx="2520280" cy="461665"/>
          </a:xfrm>
          <a:prstGeom prst="rect">
            <a:avLst/>
          </a:prstGeom>
          <a:noFill/>
        </p:spPr>
        <p:txBody>
          <a:bodyPr wrap="square" rtlCol="0">
            <a:spAutoFit/>
          </a:bodyPr>
          <a:lstStyle/>
          <a:p>
            <a:r>
              <a:rPr lang="sv-SE" sz="2400" dirty="0" smtClean="0">
                <a:solidFill>
                  <a:srgbClr val="FF0000"/>
                </a:solidFill>
                <a:effectLst>
                  <a:outerShdw blurRad="38100" dist="38100" dir="2700000" algn="tl">
                    <a:srgbClr val="000000">
                      <a:alpha val="43137"/>
                    </a:srgbClr>
                  </a:outerShdw>
                </a:effectLst>
              </a:rPr>
              <a:t>Vänster hjärnhalva</a:t>
            </a:r>
            <a:endParaRPr lang="sv-SE" sz="2400" dirty="0">
              <a:solidFill>
                <a:srgbClr val="FF0000"/>
              </a:solidFill>
              <a:effectLst>
                <a:outerShdw blurRad="38100" dist="38100" dir="2700000" algn="tl">
                  <a:srgbClr val="000000">
                    <a:alpha val="43137"/>
                  </a:srgbClr>
                </a:outerShdw>
              </a:effectLst>
            </a:endParaRPr>
          </a:p>
        </p:txBody>
      </p:sp>
      <p:sp>
        <p:nvSpPr>
          <p:cNvPr id="9" name="Rektangel 8"/>
          <p:cNvSpPr/>
          <p:nvPr/>
        </p:nvSpPr>
        <p:spPr>
          <a:xfrm rot="1114800">
            <a:off x="6653307" y="3247365"/>
            <a:ext cx="2325637" cy="461665"/>
          </a:xfrm>
          <a:prstGeom prst="rect">
            <a:avLst/>
          </a:prstGeom>
        </p:spPr>
        <p:txBody>
          <a:bodyPr wrap="none">
            <a:spAutoFit/>
          </a:bodyPr>
          <a:lstStyle/>
          <a:p>
            <a:r>
              <a:rPr lang="sv-SE" sz="2400" dirty="0" smtClean="0">
                <a:solidFill>
                  <a:srgbClr val="FF0000"/>
                </a:solidFill>
                <a:effectLst>
                  <a:outerShdw blurRad="38100" dist="38100" dir="2700000" algn="tl">
                    <a:srgbClr val="000000">
                      <a:alpha val="43137"/>
                    </a:srgbClr>
                  </a:outerShdw>
                </a:effectLst>
              </a:rPr>
              <a:t>Höger hjärnhalva</a:t>
            </a:r>
            <a:endParaRPr lang="sv-SE" sz="2400" dirty="0">
              <a:solidFill>
                <a:srgbClr val="FF0000"/>
              </a:solidFill>
              <a:effectLst>
                <a:outerShdw blurRad="38100" dist="38100" dir="2700000" algn="tl">
                  <a:srgbClr val="000000">
                    <a:alpha val="43137"/>
                  </a:srgbClr>
                </a:outerShdw>
              </a:effectLst>
            </a:endParaRPr>
          </a:p>
        </p:txBody>
      </p:sp>
      <p:sp>
        <p:nvSpPr>
          <p:cNvPr id="11" name="textruta 10"/>
          <p:cNvSpPr txBox="1"/>
          <p:nvPr/>
        </p:nvSpPr>
        <p:spPr>
          <a:xfrm>
            <a:off x="304913" y="4299270"/>
            <a:ext cx="1741759" cy="954107"/>
          </a:xfrm>
          <a:prstGeom prst="rect">
            <a:avLst/>
          </a:prstGeom>
          <a:noFill/>
        </p:spPr>
        <p:txBody>
          <a:bodyPr wrap="none" rtlCol="0">
            <a:spAutoFit/>
          </a:bodyPr>
          <a:lstStyle/>
          <a:p>
            <a:r>
              <a:rPr lang="sv-SE" sz="2400" b="1" dirty="0" err="1" smtClean="0"/>
              <a:t>Serotenin</a:t>
            </a:r>
            <a:r>
              <a:rPr lang="sv-SE" sz="2000" b="1" dirty="0" smtClean="0"/>
              <a:t> </a:t>
            </a:r>
          </a:p>
          <a:p>
            <a:r>
              <a:rPr lang="sv-SE" sz="1600" b="1" dirty="0" smtClean="0"/>
              <a:t>Funktion i hjärnan</a:t>
            </a:r>
          </a:p>
          <a:p>
            <a:r>
              <a:rPr lang="sv-SE" sz="1600" b="1" dirty="0" smtClean="0"/>
              <a:t>= mättnadssignal</a:t>
            </a:r>
            <a:endParaRPr lang="sv-SE" sz="1600" b="1" dirty="0"/>
          </a:p>
        </p:txBody>
      </p:sp>
      <p:sp>
        <p:nvSpPr>
          <p:cNvPr id="12" name="textruta 11"/>
          <p:cNvSpPr txBox="1"/>
          <p:nvPr/>
        </p:nvSpPr>
        <p:spPr>
          <a:xfrm>
            <a:off x="6077829" y="1771774"/>
            <a:ext cx="1741759" cy="1508105"/>
          </a:xfrm>
          <a:prstGeom prst="rect">
            <a:avLst/>
          </a:prstGeom>
          <a:noFill/>
        </p:spPr>
        <p:txBody>
          <a:bodyPr wrap="none" rtlCol="0">
            <a:spAutoFit/>
          </a:bodyPr>
          <a:lstStyle/>
          <a:p>
            <a:r>
              <a:rPr lang="sv-SE" sz="2400" b="1" dirty="0" smtClean="0"/>
              <a:t>Testosteron</a:t>
            </a:r>
          </a:p>
          <a:p>
            <a:r>
              <a:rPr lang="sv-SE" sz="1600" b="1" dirty="0"/>
              <a:t>Funktion i hjärnan</a:t>
            </a:r>
          </a:p>
          <a:p>
            <a:r>
              <a:rPr lang="sv-SE" sz="1600" b="1" dirty="0"/>
              <a:t>= </a:t>
            </a:r>
            <a:r>
              <a:rPr lang="sv-SE" sz="1600" b="1" dirty="0" smtClean="0"/>
              <a:t>missnöjessignal</a:t>
            </a:r>
            <a:endParaRPr lang="sv-SE" sz="1600" b="1" dirty="0"/>
          </a:p>
          <a:p>
            <a:endParaRPr lang="sv-SE" dirty="0" smtClean="0"/>
          </a:p>
          <a:p>
            <a:endParaRPr lang="sv-SE" dirty="0"/>
          </a:p>
        </p:txBody>
      </p:sp>
      <p:sp>
        <p:nvSpPr>
          <p:cNvPr id="13" name="textruta 12"/>
          <p:cNvSpPr txBox="1"/>
          <p:nvPr/>
        </p:nvSpPr>
        <p:spPr>
          <a:xfrm>
            <a:off x="2555776" y="4258371"/>
            <a:ext cx="3316485" cy="954107"/>
          </a:xfrm>
          <a:prstGeom prst="rect">
            <a:avLst/>
          </a:prstGeom>
          <a:noFill/>
        </p:spPr>
        <p:txBody>
          <a:bodyPr wrap="none" rtlCol="0">
            <a:spAutoFit/>
          </a:bodyPr>
          <a:lstStyle/>
          <a:p>
            <a:pPr algn="ctr"/>
            <a:r>
              <a:rPr lang="sv-SE" sz="2400" i="1" dirty="0" smtClean="0">
                <a:solidFill>
                  <a:srgbClr val="FF0000"/>
                </a:solidFill>
              </a:rPr>
              <a:t>STOLT men inte NÖJD </a:t>
            </a:r>
          </a:p>
          <a:p>
            <a:r>
              <a:rPr lang="sv-SE" sz="1600" dirty="0" smtClean="0">
                <a:solidFill>
                  <a:srgbClr val="FF0000"/>
                </a:solidFill>
              </a:rPr>
              <a:t>(G. Persson 2002; S. Sundström´2005;</a:t>
            </a:r>
          </a:p>
          <a:p>
            <a:r>
              <a:rPr lang="sv-SE" sz="1600" dirty="0" smtClean="0">
                <a:solidFill>
                  <a:srgbClr val="FF0000"/>
                </a:solidFill>
              </a:rPr>
              <a:t> P. Nuder 2008)</a:t>
            </a:r>
          </a:p>
        </p:txBody>
      </p:sp>
      <p:sp>
        <p:nvSpPr>
          <p:cNvPr id="17" name="textruta 16"/>
          <p:cNvSpPr txBox="1"/>
          <p:nvPr/>
        </p:nvSpPr>
        <p:spPr>
          <a:xfrm>
            <a:off x="7269465" y="5661248"/>
            <a:ext cx="1983055" cy="1077218"/>
          </a:xfrm>
          <a:prstGeom prst="rect">
            <a:avLst/>
          </a:prstGeom>
          <a:noFill/>
        </p:spPr>
        <p:txBody>
          <a:bodyPr wrap="square" rtlCol="0">
            <a:spAutoFit/>
          </a:bodyPr>
          <a:lstStyle/>
          <a:p>
            <a:r>
              <a:rPr lang="sv-SE" sz="2400" i="1" dirty="0">
                <a:solidFill>
                  <a:srgbClr val="FF0000"/>
                </a:solidFill>
              </a:rPr>
              <a:t>I </a:t>
            </a:r>
            <a:r>
              <a:rPr lang="sv-SE" sz="2400" i="1" dirty="0" err="1">
                <a:solidFill>
                  <a:srgbClr val="FF0000"/>
                </a:solidFill>
              </a:rPr>
              <a:t>can</a:t>
            </a:r>
            <a:r>
              <a:rPr lang="sv-SE" sz="2400" i="1" dirty="0">
                <a:solidFill>
                  <a:srgbClr val="FF0000"/>
                </a:solidFill>
              </a:rPr>
              <a:t> get no </a:t>
            </a:r>
            <a:r>
              <a:rPr lang="sv-SE" sz="2400" i="1" dirty="0" err="1" smtClean="0">
                <a:solidFill>
                  <a:srgbClr val="FF0000"/>
                </a:solidFill>
              </a:rPr>
              <a:t>Satisfaction</a:t>
            </a:r>
            <a:r>
              <a:rPr lang="sv-SE" sz="2400" i="1" dirty="0" smtClean="0">
                <a:solidFill>
                  <a:srgbClr val="FF0000"/>
                </a:solidFill>
              </a:rPr>
              <a:t> … </a:t>
            </a:r>
            <a:r>
              <a:rPr lang="sv-SE" sz="1600" dirty="0" smtClean="0">
                <a:solidFill>
                  <a:srgbClr val="FF0000"/>
                </a:solidFill>
              </a:rPr>
              <a:t>(</a:t>
            </a:r>
            <a:r>
              <a:rPr lang="sv-SE" sz="1600" dirty="0">
                <a:solidFill>
                  <a:srgbClr val="FF0000"/>
                </a:solidFill>
              </a:rPr>
              <a:t>Rolling S</a:t>
            </a:r>
            <a:r>
              <a:rPr lang="sv-SE" sz="1600" dirty="0" smtClean="0">
                <a:solidFill>
                  <a:srgbClr val="FF0000"/>
                </a:solidFill>
              </a:rPr>
              <a:t>tones)</a:t>
            </a:r>
            <a:endParaRPr lang="sv-SE" sz="1600" dirty="0">
              <a:solidFill>
                <a:srgbClr val="FF0000"/>
              </a:solidFill>
            </a:endParaRPr>
          </a:p>
        </p:txBody>
      </p:sp>
      <p:sp>
        <p:nvSpPr>
          <p:cNvPr id="18" name="textruta 17"/>
          <p:cNvSpPr txBox="1"/>
          <p:nvPr/>
        </p:nvSpPr>
        <p:spPr>
          <a:xfrm>
            <a:off x="1270304" y="3050479"/>
            <a:ext cx="3085672" cy="369332"/>
          </a:xfrm>
          <a:prstGeom prst="rect">
            <a:avLst/>
          </a:prstGeom>
          <a:noFill/>
        </p:spPr>
        <p:txBody>
          <a:bodyPr wrap="square" rtlCol="0">
            <a:spAutoFit/>
          </a:bodyPr>
          <a:lstStyle/>
          <a:p>
            <a:r>
              <a:rPr lang="sv-SE" b="1" dirty="0" err="1" smtClean="0"/>
              <a:t>Serotenin</a:t>
            </a:r>
            <a:r>
              <a:rPr lang="sv-SE" b="1" dirty="0" smtClean="0"/>
              <a:t> för tillfredsställelse</a:t>
            </a:r>
          </a:p>
        </p:txBody>
      </p:sp>
      <p:sp>
        <p:nvSpPr>
          <p:cNvPr id="19" name="textruta 18"/>
          <p:cNvSpPr txBox="1"/>
          <p:nvPr/>
        </p:nvSpPr>
        <p:spPr>
          <a:xfrm>
            <a:off x="145656" y="5314933"/>
            <a:ext cx="3013133" cy="1323439"/>
          </a:xfrm>
          <a:prstGeom prst="rect">
            <a:avLst/>
          </a:prstGeom>
          <a:noFill/>
        </p:spPr>
        <p:txBody>
          <a:bodyPr wrap="none" rtlCol="0">
            <a:spAutoFit/>
          </a:bodyPr>
          <a:lstStyle/>
          <a:p>
            <a:r>
              <a:rPr lang="en-US" sz="2400" i="1" dirty="0">
                <a:solidFill>
                  <a:srgbClr val="FF0000"/>
                </a:solidFill>
              </a:rPr>
              <a:t>Just trying to keep </a:t>
            </a:r>
            <a:r>
              <a:rPr lang="en-US" sz="2400" i="1" dirty="0" smtClean="0">
                <a:solidFill>
                  <a:srgbClr val="FF0000"/>
                </a:solidFill>
              </a:rPr>
              <a:t>my</a:t>
            </a:r>
          </a:p>
          <a:p>
            <a:r>
              <a:rPr lang="en-US" sz="2400" i="1" dirty="0" smtClean="0">
                <a:solidFill>
                  <a:srgbClr val="FF0000"/>
                </a:solidFill>
              </a:rPr>
              <a:t> customers satisfied</a:t>
            </a:r>
            <a:r>
              <a:rPr lang="en-US" sz="2400" i="1" dirty="0">
                <a:solidFill>
                  <a:srgbClr val="FF0000"/>
                </a:solidFill>
              </a:rPr>
              <a:t> </a:t>
            </a:r>
            <a:r>
              <a:rPr lang="en-US" sz="2400" i="1" dirty="0" smtClean="0">
                <a:solidFill>
                  <a:srgbClr val="FF0000"/>
                </a:solidFill>
              </a:rPr>
              <a:t>… </a:t>
            </a:r>
            <a:r>
              <a:rPr lang="en-US" sz="2400" i="1" dirty="0">
                <a:solidFill>
                  <a:srgbClr val="FF0000"/>
                </a:solidFill>
              </a:rPr>
              <a:t/>
            </a:r>
            <a:br>
              <a:rPr lang="en-US" sz="2400" i="1" dirty="0">
                <a:solidFill>
                  <a:srgbClr val="FF0000"/>
                </a:solidFill>
              </a:rPr>
            </a:br>
            <a:r>
              <a:rPr lang="sv-SE" sz="1600" dirty="0" smtClean="0">
                <a:solidFill>
                  <a:srgbClr val="FF0000"/>
                </a:solidFill>
              </a:rPr>
              <a:t>(Simon </a:t>
            </a:r>
            <a:r>
              <a:rPr lang="sv-SE" sz="1600" dirty="0">
                <a:solidFill>
                  <a:srgbClr val="FF0000"/>
                </a:solidFill>
              </a:rPr>
              <a:t>And </a:t>
            </a:r>
            <a:r>
              <a:rPr lang="sv-SE" sz="1600" dirty="0" smtClean="0">
                <a:solidFill>
                  <a:srgbClr val="FF0000"/>
                </a:solidFill>
              </a:rPr>
              <a:t>Garfunkel) </a:t>
            </a:r>
            <a:endParaRPr lang="sv-SE" sz="1600" dirty="0">
              <a:solidFill>
                <a:srgbClr val="FF0000"/>
              </a:solidFill>
            </a:endParaRPr>
          </a:p>
          <a:p>
            <a:endParaRPr lang="sv-SE" sz="1600" dirty="0">
              <a:solidFill>
                <a:srgbClr val="FF0000"/>
              </a:solidFill>
            </a:endParaRPr>
          </a:p>
        </p:txBody>
      </p:sp>
      <p:sp>
        <p:nvSpPr>
          <p:cNvPr id="21" name="textruta 20"/>
          <p:cNvSpPr txBox="1"/>
          <p:nvPr/>
        </p:nvSpPr>
        <p:spPr>
          <a:xfrm>
            <a:off x="6660232" y="5229200"/>
            <a:ext cx="2468625" cy="646331"/>
          </a:xfrm>
          <a:prstGeom prst="rect">
            <a:avLst/>
          </a:prstGeom>
          <a:noFill/>
        </p:spPr>
        <p:txBody>
          <a:bodyPr wrap="none" rtlCol="0">
            <a:spAutoFit/>
          </a:bodyPr>
          <a:lstStyle/>
          <a:p>
            <a:r>
              <a:rPr lang="sv-SE" b="1" dirty="0"/>
              <a:t>Testosteron </a:t>
            </a:r>
            <a:r>
              <a:rPr lang="sv-SE" b="1" dirty="0" smtClean="0"/>
              <a:t>för aktivitet</a:t>
            </a:r>
            <a:endParaRPr lang="sv-SE" b="1" dirty="0"/>
          </a:p>
          <a:p>
            <a:endParaRPr lang="sv-SE" dirty="0"/>
          </a:p>
        </p:txBody>
      </p:sp>
    </p:spTree>
    <p:extLst>
      <p:ext uri="{BB962C8B-B14F-4D97-AF65-F5344CB8AC3E}">
        <p14:creationId xmlns:p14="http://schemas.microsoft.com/office/powerpoint/2010/main" val="253159678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2002234"/>
          </a:xfrm>
        </p:spPr>
        <p:txBody>
          <a:bodyPr>
            <a:normAutofit fontScale="90000"/>
          </a:bodyPr>
          <a:lstStyle/>
          <a:p>
            <a:r>
              <a:rPr lang="sv-SE" sz="4000" dirty="0" smtClean="0">
                <a:solidFill>
                  <a:srgbClr val="002060"/>
                </a:solidFill>
              </a:rPr>
              <a:t>Den operativa hjärnan skapar ett </a:t>
            </a:r>
            <a:br>
              <a:rPr lang="sv-SE" sz="4000" dirty="0" smtClean="0">
                <a:solidFill>
                  <a:srgbClr val="002060"/>
                </a:solidFill>
              </a:rPr>
            </a:br>
            <a:r>
              <a:rPr lang="sv-SE" sz="4000" dirty="0" err="1" smtClean="0">
                <a:solidFill>
                  <a:srgbClr val="002060"/>
                </a:solidFill>
              </a:rPr>
              <a:t>kre</a:t>
            </a:r>
            <a:r>
              <a:rPr lang="sv-SE" sz="4000" dirty="0" smtClean="0">
                <a:solidFill>
                  <a:srgbClr val="002060"/>
                </a:solidFill>
              </a:rPr>
              <a:t>-aktivt medvetande</a:t>
            </a:r>
            <a:r>
              <a:rPr lang="sv-SE" dirty="0" smtClean="0">
                <a:solidFill>
                  <a:srgbClr val="002060"/>
                </a:solidFill>
              </a:rPr>
              <a:t/>
            </a:r>
            <a:br>
              <a:rPr lang="sv-SE" dirty="0" smtClean="0">
                <a:solidFill>
                  <a:srgbClr val="002060"/>
                </a:solidFill>
              </a:rPr>
            </a:br>
            <a:r>
              <a:rPr lang="sv-SE" sz="3100" dirty="0" smtClean="0">
                <a:solidFill>
                  <a:srgbClr val="002060"/>
                </a:solidFill>
              </a:rPr>
              <a:t>The Mind is </a:t>
            </a:r>
            <a:r>
              <a:rPr lang="sv-SE" sz="3100" dirty="0" err="1" smtClean="0">
                <a:solidFill>
                  <a:srgbClr val="002060"/>
                </a:solidFill>
              </a:rPr>
              <a:t>what</a:t>
            </a:r>
            <a:r>
              <a:rPr lang="sv-SE" sz="3100" dirty="0" smtClean="0">
                <a:solidFill>
                  <a:srgbClr val="002060"/>
                </a:solidFill>
              </a:rPr>
              <a:t> the </a:t>
            </a:r>
            <a:r>
              <a:rPr lang="sv-SE" sz="3100" dirty="0">
                <a:solidFill>
                  <a:srgbClr val="002060"/>
                </a:solidFill>
              </a:rPr>
              <a:t>B</a:t>
            </a:r>
            <a:r>
              <a:rPr lang="sv-SE" sz="3100" dirty="0" smtClean="0">
                <a:solidFill>
                  <a:srgbClr val="002060"/>
                </a:solidFill>
              </a:rPr>
              <a:t>rain </a:t>
            </a:r>
            <a:r>
              <a:rPr lang="sv-SE" sz="3100" dirty="0" err="1" smtClean="0">
                <a:solidFill>
                  <a:srgbClr val="002060"/>
                </a:solidFill>
              </a:rPr>
              <a:t>does</a:t>
            </a:r>
            <a:r>
              <a:rPr lang="sv-SE" dirty="0" smtClean="0">
                <a:solidFill>
                  <a:srgbClr val="002060"/>
                </a:solidFill>
              </a:rPr>
              <a:t/>
            </a:r>
            <a:br>
              <a:rPr lang="sv-SE" dirty="0" smtClean="0">
                <a:solidFill>
                  <a:srgbClr val="002060"/>
                </a:solidFill>
              </a:rPr>
            </a:br>
            <a:endParaRPr lang="sv-SE" dirty="0">
              <a:solidFill>
                <a:srgbClr val="002060"/>
              </a:solidFill>
            </a:endParaRPr>
          </a:p>
        </p:txBody>
      </p:sp>
      <p:pic>
        <p:nvPicPr>
          <p:cNvPr id="5" name="Picture 2"/>
          <p:cNvPicPr>
            <a:picLocks noChangeAspect="1" noChangeArrowheads="1"/>
          </p:cNvPicPr>
          <p:nvPr/>
        </p:nvPicPr>
        <p:blipFill>
          <a:blip r:embed="rId2" cstate="print"/>
          <a:srcRect/>
          <a:stretch>
            <a:fillRect/>
          </a:stretch>
        </p:blipFill>
        <p:spPr bwMode="auto">
          <a:xfrm>
            <a:off x="3635896" y="2242811"/>
            <a:ext cx="4753168" cy="3390550"/>
          </a:xfrm>
          <a:prstGeom prst="rect">
            <a:avLst/>
          </a:prstGeom>
          <a:noFill/>
          <a:ln w="9525">
            <a:noFill/>
            <a:miter lim="800000"/>
            <a:headEnd/>
            <a:tailEnd/>
          </a:ln>
        </p:spPr>
      </p:pic>
      <p:sp>
        <p:nvSpPr>
          <p:cNvPr id="6" name="Rektangel 5"/>
          <p:cNvSpPr/>
          <p:nvPr/>
        </p:nvSpPr>
        <p:spPr>
          <a:xfrm rot="20374517">
            <a:off x="2854439" y="3919239"/>
            <a:ext cx="2269917" cy="369332"/>
          </a:xfrm>
          <a:prstGeom prst="rect">
            <a:avLst/>
          </a:prstGeom>
        </p:spPr>
        <p:txBody>
          <a:bodyPr wrap="none">
            <a:spAutoFit/>
          </a:bodyPr>
          <a:lstStyle/>
          <a:p>
            <a:r>
              <a:rPr lang="sv-SE" b="1" dirty="0">
                <a:solidFill>
                  <a:srgbClr val="002060"/>
                </a:solidFill>
              </a:rPr>
              <a:t>Dopamin för belöning</a:t>
            </a:r>
          </a:p>
        </p:txBody>
      </p:sp>
      <p:sp>
        <p:nvSpPr>
          <p:cNvPr id="7" name="Rektangel 6"/>
          <p:cNvSpPr/>
          <p:nvPr/>
        </p:nvSpPr>
        <p:spPr>
          <a:xfrm rot="20320076">
            <a:off x="3816633" y="4469470"/>
            <a:ext cx="2991075" cy="369332"/>
          </a:xfrm>
          <a:prstGeom prst="rect">
            <a:avLst/>
          </a:prstGeom>
        </p:spPr>
        <p:txBody>
          <a:bodyPr wrap="none">
            <a:spAutoFit/>
          </a:bodyPr>
          <a:lstStyle/>
          <a:p>
            <a:r>
              <a:rPr lang="sv-SE" b="1" dirty="0" err="1">
                <a:solidFill>
                  <a:srgbClr val="002060"/>
                </a:solidFill>
              </a:rPr>
              <a:t>Serotenin</a:t>
            </a:r>
            <a:r>
              <a:rPr lang="sv-SE" b="1" dirty="0">
                <a:solidFill>
                  <a:srgbClr val="002060"/>
                </a:solidFill>
              </a:rPr>
              <a:t> för tillfredsställelse</a:t>
            </a:r>
          </a:p>
        </p:txBody>
      </p:sp>
      <p:sp>
        <p:nvSpPr>
          <p:cNvPr id="8" name="Rektangel 7"/>
          <p:cNvSpPr/>
          <p:nvPr/>
        </p:nvSpPr>
        <p:spPr>
          <a:xfrm rot="19748793">
            <a:off x="3878028" y="5371116"/>
            <a:ext cx="2912336" cy="369332"/>
          </a:xfrm>
          <a:prstGeom prst="rect">
            <a:avLst/>
          </a:prstGeom>
        </p:spPr>
        <p:txBody>
          <a:bodyPr wrap="none">
            <a:spAutoFit/>
          </a:bodyPr>
          <a:lstStyle/>
          <a:p>
            <a:r>
              <a:rPr lang="sv-SE" b="1" dirty="0">
                <a:solidFill>
                  <a:srgbClr val="002060"/>
                </a:solidFill>
              </a:rPr>
              <a:t>Adrenaline för </a:t>
            </a:r>
            <a:r>
              <a:rPr lang="sv-SE" b="1" i="1" dirty="0" smtClean="0">
                <a:solidFill>
                  <a:srgbClr val="002060"/>
                </a:solidFill>
              </a:rPr>
              <a:t>fight or flight </a:t>
            </a:r>
            <a:endParaRPr lang="sv-SE" b="1" i="1" dirty="0">
              <a:solidFill>
                <a:srgbClr val="002060"/>
              </a:solidFill>
            </a:endParaRPr>
          </a:p>
        </p:txBody>
      </p:sp>
      <p:sp>
        <p:nvSpPr>
          <p:cNvPr id="9" name="Rektangel 8"/>
          <p:cNvSpPr/>
          <p:nvPr/>
        </p:nvSpPr>
        <p:spPr>
          <a:xfrm rot="20205464">
            <a:off x="3936352" y="4932669"/>
            <a:ext cx="2468625" cy="369332"/>
          </a:xfrm>
          <a:prstGeom prst="rect">
            <a:avLst/>
          </a:prstGeom>
        </p:spPr>
        <p:txBody>
          <a:bodyPr wrap="none">
            <a:spAutoFit/>
          </a:bodyPr>
          <a:lstStyle/>
          <a:p>
            <a:r>
              <a:rPr lang="sv-SE" b="1" dirty="0">
                <a:solidFill>
                  <a:srgbClr val="002060"/>
                </a:solidFill>
              </a:rPr>
              <a:t>Testosteron för aktivitet</a:t>
            </a:r>
          </a:p>
        </p:txBody>
      </p:sp>
      <p:sp>
        <p:nvSpPr>
          <p:cNvPr id="10" name="textruta 9"/>
          <p:cNvSpPr txBox="1"/>
          <p:nvPr/>
        </p:nvSpPr>
        <p:spPr>
          <a:xfrm>
            <a:off x="93581" y="2519111"/>
            <a:ext cx="3742819" cy="1015663"/>
          </a:xfrm>
          <a:prstGeom prst="rect">
            <a:avLst/>
          </a:prstGeom>
          <a:noFill/>
        </p:spPr>
        <p:txBody>
          <a:bodyPr wrap="none" rtlCol="0">
            <a:spAutoFit/>
          </a:bodyPr>
          <a:lstStyle/>
          <a:p>
            <a:r>
              <a:rPr lang="sv-SE" sz="2000" b="1" dirty="0">
                <a:solidFill>
                  <a:srgbClr val="FF0000"/>
                </a:solidFill>
              </a:rPr>
              <a:t>G</a:t>
            </a:r>
            <a:r>
              <a:rPr lang="sv-SE" sz="2000" b="1" dirty="0" smtClean="0">
                <a:solidFill>
                  <a:srgbClr val="FF0000"/>
                </a:solidFill>
              </a:rPr>
              <a:t>löm inte horminernas betydelse</a:t>
            </a:r>
          </a:p>
          <a:p>
            <a:r>
              <a:rPr lang="sv-SE" sz="2000" b="1" dirty="0" smtClean="0">
                <a:solidFill>
                  <a:srgbClr val="FF0000"/>
                </a:solidFill>
              </a:rPr>
              <a:t> för lärande </a:t>
            </a:r>
          </a:p>
          <a:p>
            <a:r>
              <a:rPr lang="sv-SE" sz="2000" b="1" dirty="0" smtClean="0">
                <a:solidFill>
                  <a:srgbClr val="FF0000"/>
                </a:solidFill>
              </a:rPr>
              <a:t>– utmana dem i undervisningen! </a:t>
            </a:r>
          </a:p>
        </p:txBody>
      </p:sp>
    </p:spTree>
    <p:extLst>
      <p:ext uri="{BB962C8B-B14F-4D97-AF65-F5344CB8AC3E}">
        <p14:creationId xmlns:p14="http://schemas.microsoft.com/office/powerpoint/2010/main" val="3730931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solidFill>
                  <a:srgbClr val="140BBF"/>
                </a:solidFill>
              </a:rPr>
              <a:t>Att lära sig den säkra koden</a:t>
            </a:r>
            <a:endParaRPr lang="en-US" dirty="0">
              <a:solidFill>
                <a:srgbClr val="140BBF"/>
              </a:solidFill>
            </a:endParaRPr>
          </a:p>
        </p:txBody>
      </p:sp>
      <p:pic>
        <p:nvPicPr>
          <p:cNvPr id="2050" name="Picture 2" descr="C:\Documents and Settings\Carl\Desktop\kod.gif"/>
          <p:cNvPicPr>
            <a:picLocks noChangeAspect="1" noChangeArrowheads="1"/>
          </p:cNvPicPr>
          <p:nvPr/>
        </p:nvPicPr>
        <p:blipFill>
          <a:blip r:embed="rId2" cstate="print"/>
          <a:srcRect/>
          <a:stretch>
            <a:fillRect/>
          </a:stretch>
        </p:blipFill>
        <p:spPr bwMode="auto">
          <a:xfrm>
            <a:off x="542924" y="3429000"/>
            <a:ext cx="8224435" cy="914400"/>
          </a:xfrm>
          <a:prstGeom prst="rect">
            <a:avLst/>
          </a:prstGeom>
          <a:noFill/>
        </p:spPr>
      </p:pic>
      <p:pic>
        <p:nvPicPr>
          <p:cNvPr id="173059" name="Picture 3" descr="C:\Program Files\Microsoft Office\MEDIA\CAGCAT10\j0286034.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387" y="476672"/>
            <a:ext cx="918972" cy="885139"/>
          </a:xfrm>
          <a:prstGeom prst="rect">
            <a:avLst/>
          </a:prstGeom>
          <a:noFill/>
          <a:extLst>
            <a:ext uri="{909E8E84-426E-40DD-AFC4-6F175D3DCCD1}">
              <a14:hiddenFill xmlns:a14="http://schemas.microsoft.com/office/drawing/2010/main">
                <a:solidFill>
                  <a:srgbClr val="FFFFFF"/>
                </a:solidFill>
              </a14:hiddenFill>
            </a:ext>
          </a:extLst>
        </p:spPr>
      </p:pic>
      <p:pic>
        <p:nvPicPr>
          <p:cNvPr id="173061" name="Picture 5" descr="C:\Users\Carl\Pictures\2011-08-29  Örebrobildfer o båt T craft\Identitet Elin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8270" y="1380009"/>
            <a:ext cx="3769089" cy="540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369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74638"/>
            <a:ext cx="9144000" cy="1143000"/>
          </a:xfrm>
        </p:spPr>
        <p:txBody>
          <a:bodyPr>
            <a:normAutofit fontScale="90000"/>
          </a:bodyPr>
          <a:lstStyle/>
          <a:p>
            <a:r>
              <a:rPr lang="sv-SE" i="1" dirty="0" err="1" smtClean="0"/>
              <a:t>Synaptogenes</a:t>
            </a:r>
            <a:r>
              <a:rPr lang="sv-SE" i="1" dirty="0" smtClean="0"/>
              <a:t> är grunden för allt lärande</a:t>
            </a:r>
            <a:endParaRPr lang="en-US" dirty="0"/>
          </a:p>
        </p:txBody>
      </p:sp>
      <p:pic>
        <p:nvPicPr>
          <p:cNvPr id="1026" name="Picture 2" descr="C:\Documents and Settings\Carl\Desktop\synaps(2).gif"/>
          <p:cNvPicPr>
            <a:picLocks noChangeAspect="1" noChangeArrowheads="1"/>
          </p:cNvPicPr>
          <p:nvPr/>
        </p:nvPicPr>
        <p:blipFill>
          <a:blip r:embed="rId2" cstate="print"/>
          <a:srcRect/>
          <a:stretch>
            <a:fillRect/>
          </a:stretch>
        </p:blipFill>
        <p:spPr bwMode="auto">
          <a:xfrm>
            <a:off x="2590800" y="1143000"/>
            <a:ext cx="5943600" cy="5080820"/>
          </a:xfrm>
          <a:prstGeom prst="rect">
            <a:avLst/>
          </a:prstGeom>
          <a:noFill/>
        </p:spPr>
      </p:pic>
      <p:sp>
        <p:nvSpPr>
          <p:cNvPr id="5" name="textruta 4"/>
          <p:cNvSpPr txBox="1"/>
          <p:nvPr/>
        </p:nvSpPr>
        <p:spPr>
          <a:xfrm>
            <a:off x="304800" y="5181600"/>
            <a:ext cx="8839200" cy="1846659"/>
          </a:xfrm>
          <a:prstGeom prst="rect">
            <a:avLst/>
          </a:prstGeom>
          <a:noFill/>
        </p:spPr>
        <p:txBody>
          <a:bodyPr wrap="square" rtlCol="0">
            <a:spAutoFit/>
          </a:bodyPr>
          <a:lstStyle/>
          <a:p>
            <a:r>
              <a:rPr lang="sv-SE" sz="2400" dirty="0" smtClean="0"/>
              <a:t>Den är stimulerande eller hämmande. Avgörandet sker i cellkärnan. Överstiger den stimulerande informationen den hämmande sänds en elektrisk signal, </a:t>
            </a:r>
            <a:r>
              <a:rPr lang="sv-SE" sz="2400" i="1" dirty="0" smtClean="0"/>
              <a:t>aktionspotential, </a:t>
            </a:r>
            <a:r>
              <a:rPr lang="sv-SE" sz="2400" dirty="0" smtClean="0"/>
              <a:t>via en </a:t>
            </a:r>
            <a:r>
              <a:rPr lang="sv-SE" sz="2400" i="1" dirty="0" err="1" smtClean="0"/>
              <a:t>axon</a:t>
            </a:r>
            <a:r>
              <a:rPr lang="sv-SE" sz="2400" i="1" dirty="0" smtClean="0"/>
              <a:t> till nästa neuron, synapsen  </a:t>
            </a:r>
            <a:r>
              <a:rPr lang="sv-SE" sz="2400" dirty="0" smtClean="0"/>
              <a:t>bildas </a:t>
            </a:r>
            <a:r>
              <a:rPr lang="sv-SE" sz="2400" dirty="0" err="1" smtClean="0"/>
              <a:t>osv</a:t>
            </a:r>
            <a:r>
              <a:rPr lang="sv-SE" sz="2400" dirty="0" smtClean="0"/>
              <a:t>, det </a:t>
            </a:r>
            <a:r>
              <a:rPr lang="sv-SE" sz="2400" i="1" dirty="0" err="1" smtClean="0"/>
              <a:t>nevrala</a:t>
            </a:r>
            <a:r>
              <a:rPr lang="sv-SE" sz="2400" i="1" dirty="0" smtClean="0"/>
              <a:t> nätverket </a:t>
            </a:r>
            <a:r>
              <a:rPr lang="sv-SE" sz="2400" dirty="0" smtClean="0"/>
              <a:t>byggs upp</a:t>
            </a:r>
            <a:endParaRPr lang="en-US" sz="2400" dirty="0" smtClean="0"/>
          </a:p>
          <a:p>
            <a:endParaRPr lang="en-US" dirty="0"/>
          </a:p>
        </p:txBody>
      </p:sp>
      <p:sp>
        <p:nvSpPr>
          <p:cNvPr id="6" name="textruta 5"/>
          <p:cNvSpPr txBox="1"/>
          <p:nvPr/>
        </p:nvSpPr>
        <p:spPr>
          <a:xfrm>
            <a:off x="304800" y="1447800"/>
            <a:ext cx="2743200" cy="3693319"/>
          </a:xfrm>
          <a:prstGeom prst="rect">
            <a:avLst/>
          </a:prstGeom>
          <a:noFill/>
        </p:spPr>
        <p:txBody>
          <a:bodyPr wrap="square" rtlCol="0">
            <a:spAutoFit/>
          </a:bodyPr>
          <a:lstStyle/>
          <a:p>
            <a:r>
              <a:rPr lang="sv-SE" sz="2400" dirty="0" smtClean="0"/>
              <a:t>En neuron består</a:t>
            </a:r>
          </a:p>
          <a:p>
            <a:r>
              <a:rPr lang="sv-SE" sz="2400" dirty="0" smtClean="0"/>
              <a:t>av en cellkärna, </a:t>
            </a:r>
            <a:r>
              <a:rPr lang="sv-SE" sz="2400" i="1" dirty="0" err="1" smtClean="0"/>
              <a:t>soma</a:t>
            </a:r>
            <a:r>
              <a:rPr lang="sv-SE" sz="2400" i="1" dirty="0" smtClean="0"/>
              <a:t>, </a:t>
            </a:r>
            <a:r>
              <a:rPr lang="sv-SE" sz="2400" dirty="0" smtClean="0"/>
              <a:t>som är försedd med trådliknande </a:t>
            </a:r>
            <a:r>
              <a:rPr lang="sv-SE" sz="2400" i="1" dirty="0" smtClean="0"/>
              <a:t>utskott, dendriter, </a:t>
            </a:r>
            <a:r>
              <a:rPr lang="sv-SE" sz="2400" dirty="0" smtClean="0"/>
              <a:t>som samlar in information från andra neuroner</a:t>
            </a:r>
          </a:p>
          <a:p>
            <a:endParaRPr lang="en-US" dirty="0"/>
          </a:p>
        </p:txBody>
      </p:sp>
    </p:spTree>
    <p:extLst>
      <p:ext uri="{BB962C8B-B14F-4D97-AF65-F5344CB8AC3E}">
        <p14:creationId xmlns:p14="http://schemas.microsoft.com/office/powerpoint/2010/main" val="19764900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b="1" dirty="0" smtClean="0"/>
              <a:t>Undervisning och lärande byggd på </a:t>
            </a:r>
            <a:br>
              <a:rPr lang="sv-SE" b="1" dirty="0" smtClean="0"/>
            </a:br>
            <a:r>
              <a:rPr lang="en-US" b="1" i="1" dirty="0" err="1" smtClean="0"/>
              <a:t>synaptisk</a:t>
            </a:r>
            <a:r>
              <a:rPr lang="en-US" b="1" i="1" dirty="0" smtClean="0"/>
              <a:t> </a:t>
            </a:r>
            <a:r>
              <a:rPr lang="en-US" b="1" i="1" dirty="0" err="1" smtClean="0"/>
              <a:t>plasticitet</a:t>
            </a:r>
            <a:endParaRPr lang="en-US" b="1" i="1" dirty="0"/>
          </a:p>
        </p:txBody>
      </p:sp>
      <p:pic>
        <p:nvPicPr>
          <p:cNvPr id="7170" name="Picture 2" descr="C:\Documents and Settings\Carl\Desktop\neuroner.gif"/>
          <p:cNvPicPr>
            <a:picLocks noChangeAspect="1" noChangeArrowheads="1"/>
          </p:cNvPicPr>
          <p:nvPr/>
        </p:nvPicPr>
        <p:blipFill>
          <a:blip r:embed="rId2" cstate="print"/>
          <a:srcRect/>
          <a:stretch>
            <a:fillRect/>
          </a:stretch>
        </p:blipFill>
        <p:spPr bwMode="auto">
          <a:xfrm>
            <a:off x="152400" y="1524000"/>
            <a:ext cx="8932194" cy="2847024"/>
          </a:xfrm>
          <a:prstGeom prst="rect">
            <a:avLst/>
          </a:prstGeom>
          <a:noFill/>
        </p:spPr>
      </p:pic>
      <p:sp>
        <p:nvSpPr>
          <p:cNvPr id="4" name="textruta 3"/>
          <p:cNvSpPr txBox="1"/>
          <p:nvPr/>
        </p:nvSpPr>
        <p:spPr>
          <a:xfrm>
            <a:off x="228600" y="3581400"/>
            <a:ext cx="242374" cy="369332"/>
          </a:xfrm>
          <a:prstGeom prst="rect">
            <a:avLst/>
          </a:prstGeom>
          <a:noFill/>
        </p:spPr>
        <p:txBody>
          <a:bodyPr wrap="none" rtlCol="0">
            <a:spAutoFit/>
          </a:bodyPr>
          <a:lstStyle/>
          <a:p>
            <a:r>
              <a:rPr lang="sv-SE" dirty="0" smtClean="0"/>
              <a:t>.</a:t>
            </a:r>
            <a:endParaRPr lang="en-US" dirty="0"/>
          </a:p>
        </p:txBody>
      </p:sp>
      <p:sp>
        <p:nvSpPr>
          <p:cNvPr id="5" name="textruta 4"/>
          <p:cNvSpPr txBox="1"/>
          <p:nvPr/>
        </p:nvSpPr>
        <p:spPr>
          <a:xfrm>
            <a:off x="990600" y="4495800"/>
            <a:ext cx="6858000" cy="1938992"/>
          </a:xfrm>
          <a:prstGeom prst="rect">
            <a:avLst/>
          </a:prstGeom>
          <a:noFill/>
        </p:spPr>
        <p:txBody>
          <a:bodyPr wrap="square" rtlCol="0">
            <a:spAutoFit/>
          </a:bodyPr>
          <a:lstStyle/>
          <a:p>
            <a:pPr marL="457200" indent="-457200">
              <a:buFont typeface="+mj-lt"/>
              <a:buAutoNum type="arabicPeriod"/>
            </a:pPr>
            <a:r>
              <a:rPr lang="sv-SE" sz="2400" dirty="0" err="1" smtClean="0"/>
              <a:t>Synaptisk</a:t>
            </a:r>
            <a:r>
              <a:rPr lang="sv-SE" sz="2400" dirty="0" smtClean="0"/>
              <a:t> plasticitet innebär att neuron A försöker </a:t>
            </a:r>
          </a:p>
          <a:p>
            <a:pPr marL="457200" indent="-457200"/>
            <a:r>
              <a:rPr lang="sv-SE" sz="2400" dirty="0" smtClean="0"/>
              <a:t>	att sända signaler till neuron B utan att lyckas</a:t>
            </a:r>
          </a:p>
          <a:p>
            <a:pPr marL="457200" indent="-457200"/>
            <a:r>
              <a:rPr lang="sv-SE" sz="2400" dirty="0" smtClean="0"/>
              <a:t>2.	Neuron C kommer till hjälp</a:t>
            </a:r>
          </a:p>
          <a:p>
            <a:pPr marL="457200" indent="-457200">
              <a:buAutoNum type="arabicPeriod" startAt="3"/>
            </a:pPr>
            <a:r>
              <a:rPr lang="sv-SE" sz="2400" dirty="0" smtClean="0"/>
              <a:t>Nästa gång som neuron A vill aktivera neuron B </a:t>
            </a:r>
          </a:p>
          <a:p>
            <a:pPr marL="457200" indent="-457200"/>
            <a:r>
              <a:rPr lang="sv-SE" sz="2400" dirty="0" smtClean="0"/>
              <a:t>	fungerar det utan hjälp av C</a:t>
            </a:r>
            <a:endParaRPr lang="en-US" sz="2400" dirty="0"/>
          </a:p>
        </p:txBody>
      </p:sp>
    </p:spTree>
    <p:extLst>
      <p:ext uri="{BB962C8B-B14F-4D97-AF65-F5344CB8AC3E}">
        <p14:creationId xmlns:p14="http://schemas.microsoft.com/office/powerpoint/2010/main" val="41359367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33399" y="188640"/>
            <a:ext cx="8229600" cy="2520280"/>
          </a:xfrm>
        </p:spPr>
        <p:txBody>
          <a:bodyPr>
            <a:normAutofit fontScale="90000"/>
          </a:bodyPr>
          <a:lstStyle/>
          <a:p>
            <a:r>
              <a:rPr lang="sv-SE" dirty="0" smtClean="0"/>
              <a:t>Att lära sig den säkra koden</a:t>
            </a:r>
            <a:br>
              <a:rPr lang="sv-SE" dirty="0" smtClean="0"/>
            </a:br>
            <a:r>
              <a:rPr lang="sv-SE" dirty="0" smtClean="0"/>
              <a:t>med användande av </a:t>
            </a:r>
            <a:br>
              <a:rPr lang="sv-SE" dirty="0" smtClean="0"/>
            </a:br>
            <a:r>
              <a:rPr lang="sv-SE" dirty="0" smtClean="0"/>
              <a:t>synaptisk plasticitet</a:t>
            </a:r>
            <a:br>
              <a:rPr lang="sv-SE" dirty="0" smtClean="0"/>
            </a:br>
            <a:endParaRPr lang="en-US" dirty="0"/>
          </a:p>
        </p:txBody>
      </p:sp>
      <p:pic>
        <p:nvPicPr>
          <p:cNvPr id="2050" name="Picture 2" descr="C:\Documents and Settings\Carl\Desktop\kod.gif"/>
          <p:cNvPicPr>
            <a:picLocks noChangeAspect="1" noChangeArrowheads="1"/>
          </p:cNvPicPr>
          <p:nvPr/>
        </p:nvPicPr>
        <p:blipFill>
          <a:blip r:embed="rId2" cstate="print"/>
          <a:srcRect/>
          <a:stretch>
            <a:fillRect/>
          </a:stretch>
        </p:blipFill>
        <p:spPr bwMode="auto">
          <a:xfrm>
            <a:off x="-684583" y="4221088"/>
            <a:ext cx="9937104" cy="914400"/>
          </a:xfrm>
          <a:prstGeom prst="rect">
            <a:avLst/>
          </a:prstGeom>
          <a:noFill/>
        </p:spPr>
      </p:pic>
      <p:pic>
        <p:nvPicPr>
          <p:cNvPr id="174089" name="Picture 9" descr="C:\Users\Carl\Pictures\2011-08-29  Örebrobildfer o båt T craft\Identitet el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911041"/>
            <a:ext cx="2020268" cy="261430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ak pil 4"/>
          <p:cNvCxnSpPr/>
          <p:nvPr/>
        </p:nvCxnSpPr>
        <p:spPr>
          <a:xfrm>
            <a:off x="4250284" y="4678288"/>
            <a:ext cx="82577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9" name="Picture 2" descr="C:\Documents and Settings\Carl\Desktop\neuroner.gif"/>
          <p:cNvPicPr>
            <a:picLocks noChangeAspect="1" noChangeArrowheads="1"/>
          </p:cNvPicPr>
          <p:nvPr/>
        </p:nvPicPr>
        <p:blipFill>
          <a:blip r:embed="rId4" cstate="print"/>
          <a:srcRect/>
          <a:stretch>
            <a:fillRect/>
          </a:stretch>
        </p:blipFill>
        <p:spPr bwMode="auto">
          <a:xfrm>
            <a:off x="5076056" y="3093352"/>
            <a:ext cx="4008538" cy="1277671"/>
          </a:xfrm>
          <a:prstGeom prst="rect">
            <a:avLst/>
          </a:prstGeom>
          <a:noFill/>
        </p:spPr>
      </p:pic>
    </p:spTree>
    <p:extLst>
      <p:ext uri="{BB962C8B-B14F-4D97-AF65-F5344CB8AC3E}">
        <p14:creationId xmlns:p14="http://schemas.microsoft.com/office/powerpoint/2010/main" val="2773697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solidFill>
                  <a:srgbClr val="140BBF"/>
                </a:solidFill>
              </a:rPr>
              <a:t>Säkrat den säkra koden</a:t>
            </a:r>
            <a:endParaRPr lang="en-US" dirty="0">
              <a:solidFill>
                <a:srgbClr val="140BBF"/>
              </a:solidFill>
            </a:endParaRPr>
          </a:p>
        </p:txBody>
      </p:sp>
      <p:pic>
        <p:nvPicPr>
          <p:cNvPr id="2050" name="Picture 2" descr="C:\Documents and Settings\Carl\Desktop\kod.gif"/>
          <p:cNvPicPr>
            <a:picLocks noChangeAspect="1" noChangeArrowheads="1"/>
          </p:cNvPicPr>
          <p:nvPr/>
        </p:nvPicPr>
        <p:blipFill>
          <a:blip r:embed="rId2" cstate="print"/>
          <a:srcRect/>
          <a:stretch>
            <a:fillRect/>
          </a:stretch>
        </p:blipFill>
        <p:spPr bwMode="auto">
          <a:xfrm>
            <a:off x="542924" y="3429000"/>
            <a:ext cx="8224435" cy="914400"/>
          </a:xfrm>
          <a:prstGeom prst="rect">
            <a:avLst/>
          </a:prstGeom>
          <a:noFill/>
        </p:spPr>
      </p:pic>
      <p:pic>
        <p:nvPicPr>
          <p:cNvPr id="173061" name="Picture 5" descr="C:\Users\Carl\Pictures\2011-08-29  Örebrobildfer o båt T craft\Identitet Elin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270" y="1380009"/>
            <a:ext cx="3769089" cy="540972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rl\AppData\Local\Microsoft\Windows\Temporary Internet Files\Content.IE5\CWCDNLCL\MC90044188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188640"/>
            <a:ext cx="1787525"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107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En traditionell syn på åldrande med mannen i centrum</a:t>
            </a:r>
            <a:endParaRPr lang="en-US" dirty="0"/>
          </a:p>
        </p:txBody>
      </p:sp>
      <p:pic>
        <p:nvPicPr>
          <p:cNvPr id="2050" name="Picture 2" descr="C:\Documents and Settings\Carl\Desktop\trappa_old.gif"/>
          <p:cNvPicPr>
            <a:picLocks noChangeAspect="1" noChangeArrowheads="1"/>
          </p:cNvPicPr>
          <p:nvPr/>
        </p:nvPicPr>
        <p:blipFill>
          <a:blip r:embed="rId2" cstate="print"/>
          <a:srcRect/>
          <a:stretch>
            <a:fillRect/>
          </a:stretch>
        </p:blipFill>
        <p:spPr bwMode="auto">
          <a:xfrm>
            <a:off x="0" y="1600200"/>
            <a:ext cx="8958263" cy="4890927"/>
          </a:xfrm>
          <a:prstGeom prst="rect">
            <a:avLst/>
          </a:prstGeom>
          <a:noFill/>
        </p:spPr>
      </p:pic>
      <p:sp>
        <p:nvSpPr>
          <p:cNvPr id="4" name="textruta 3"/>
          <p:cNvSpPr txBox="1"/>
          <p:nvPr/>
        </p:nvSpPr>
        <p:spPr>
          <a:xfrm>
            <a:off x="2743200" y="5257800"/>
            <a:ext cx="3503844" cy="1107996"/>
          </a:xfrm>
          <a:prstGeom prst="rect">
            <a:avLst/>
          </a:prstGeom>
          <a:noFill/>
        </p:spPr>
        <p:txBody>
          <a:bodyPr wrap="none" rtlCol="0">
            <a:spAutoFit/>
          </a:bodyPr>
          <a:lstStyle/>
          <a:p>
            <a:r>
              <a:rPr lang="sv-SE" sz="2400" i="1" dirty="0" smtClean="0"/>
              <a:t>Med ålderns rätt kan man</a:t>
            </a:r>
          </a:p>
          <a:p>
            <a:r>
              <a:rPr lang="sv-SE" sz="2400" i="1" dirty="0" smtClean="0"/>
              <a:t>låta bli att lära sig nåt nytt</a:t>
            </a:r>
            <a:endParaRPr lang="en-US" sz="2400" i="1" dirty="0" smtClean="0"/>
          </a:p>
          <a:p>
            <a:endParaRPr lang="en-US" dirty="0"/>
          </a:p>
        </p:txBody>
      </p:sp>
    </p:spTree>
    <p:extLst>
      <p:ext uri="{BB962C8B-B14F-4D97-AF65-F5344CB8AC3E}">
        <p14:creationId xmlns:p14="http://schemas.microsoft.com/office/powerpoint/2010/main" val="31100231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Färg </a:t>
            </a:r>
            <a:r>
              <a:rPr lang="sv-SE" dirty="0"/>
              <a:t>– Form –</a:t>
            </a:r>
            <a:r>
              <a:rPr lang="sv-SE" dirty="0" smtClean="0"/>
              <a:t> </a:t>
            </a:r>
            <a:r>
              <a:rPr lang="sv-SE" dirty="0"/>
              <a:t>Bild –</a:t>
            </a:r>
            <a:r>
              <a:rPr lang="sv-SE" dirty="0" smtClean="0"/>
              <a:t> Innehåll</a:t>
            </a:r>
            <a:r>
              <a:rPr lang="sv-SE" dirty="0"/>
              <a:t/>
            </a:r>
            <a:br>
              <a:rPr lang="sv-SE" dirty="0"/>
            </a:br>
            <a:endParaRPr lang="sv-SE" dirty="0"/>
          </a:p>
        </p:txBody>
      </p:sp>
      <p:sp>
        <p:nvSpPr>
          <p:cNvPr id="3" name="Platshållare för innehåll 2"/>
          <p:cNvSpPr>
            <a:spLocks noGrp="1"/>
          </p:cNvSpPr>
          <p:nvPr>
            <p:ph sz="half" idx="1"/>
          </p:nvPr>
        </p:nvSpPr>
        <p:spPr/>
        <p:txBody>
          <a:bodyPr>
            <a:normAutofit fontScale="85000" lnSpcReduction="10000"/>
          </a:bodyPr>
          <a:lstStyle/>
          <a:p>
            <a:r>
              <a:rPr lang="sv-SE" sz="1800" dirty="0" smtClean="0"/>
              <a:t>Varje elev lär sig på sitt individuella sätt. Det är omöjligt för läraren att så till denna grad individanpassa sin undervisning.</a:t>
            </a:r>
          </a:p>
          <a:p>
            <a:r>
              <a:rPr lang="sv-SE" sz="1800" dirty="0" smtClean="0"/>
              <a:t>I Religion 7 har vi ansträngt oss för att möta både lärarens ambition och elevens behov.  </a:t>
            </a:r>
          </a:p>
          <a:p>
            <a:r>
              <a:rPr lang="sv-SE" sz="1800" dirty="0" smtClean="0"/>
              <a:t>Ett sätt är att medvetet bygga boken på Färg – </a:t>
            </a:r>
            <a:r>
              <a:rPr lang="sv-SE" sz="1800" dirty="0"/>
              <a:t>F</a:t>
            </a:r>
            <a:r>
              <a:rPr lang="sv-SE" sz="1800" dirty="0" smtClean="0"/>
              <a:t>orm </a:t>
            </a:r>
            <a:r>
              <a:rPr lang="sv-SE" sz="1800" dirty="0"/>
              <a:t>– </a:t>
            </a:r>
            <a:r>
              <a:rPr lang="sv-SE" sz="1800" dirty="0" smtClean="0"/>
              <a:t>Innehåll:</a:t>
            </a:r>
          </a:p>
          <a:p>
            <a:r>
              <a:rPr lang="sv-SE" sz="1800" i="1" dirty="0" smtClean="0"/>
              <a:t>Färgen</a:t>
            </a:r>
            <a:r>
              <a:rPr lang="sv-SE" sz="1800" dirty="0" smtClean="0"/>
              <a:t> anger på varje sida var man befinner sig. De tre religionerna i Religion 7 har genomgående sin egen igenkänningsfärg och symbol.</a:t>
            </a:r>
          </a:p>
          <a:p>
            <a:r>
              <a:rPr lang="sv-SE" sz="1800" i="1" dirty="0" smtClean="0"/>
              <a:t>Bilden</a:t>
            </a:r>
            <a:r>
              <a:rPr lang="sv-SE" sz="1800" dirty="0" smtClean="0"/>
              <a:t> har en lärande uppgift och är ingen dekorativ utfyllnad </a:t>
            </a:r>
          </a:p>
          <a:p>
            <a:r>
              <a:rPr lang="sv-SE" sz="1800" i="1" dirty="0" smtClean="0"/>
              <a:t>Formen</a:t>
            </a:r>
            <a:r>
              <a:rPr lang="sv-SE" sz="1800" dirty="0" smtClean="0"/>
              <a:t> är stringent hållen så att eleven kan känna igen sig på arenan (ungefär som när man besöker en och samma butikskedja).</a:t>
            </a:r>
          </a:p>
          <a:p>
            <a:r>
              <a:rPr lang="sv-SE" sz="1800" i="1" dirty="0"/>
              <a:t>I</a:t>
            </a:r>
            <a:r>
              <a:rPr lang="sv-SE" sz="1800" i="1" dirty="0" smtClean="0"/>
              <a:t>nnehållet</a:t>
            </a:r>
            <a:r>
              <a:rPr lang="sv-SE" sz="1800" dirty="0" smtClean="0"/>
              <a:t> presenteras med  både bilder och text </a:t>
            </a:r>
            <a:endParaRPr lang="sv-SE" sz="1800" dirty="0"/>
          </a:p>
        </p:txBody>
      </p:sp>
      <p:pic>
        <p:nvPicPr>
          <p:cNvPr id="2051"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27984" y="836712"/>
            <a:ext cx="2804120" cy="305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149080"/>
            <a:ext cx="2771800" cy="24175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3068960"/>
            <a:ext cx="2393854" cy="2479554"/>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107504" y="332656"/>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12" name="Picture 3" descr="C:\Users\Carl\Desktop\Remus log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5634" y="6157951"/>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p:cNvSpPr txBox="1"/>
          <p:nvPr/>
        </p:nvSpPr>
        <p:spPr>
          <a:xfrm>
            <a:off x="6562314" y="6462751"/>
            <a:ext cx="2114169" cy="369332"/>
          </a:xfrm>
          <a:prstGeom prst="rect">
            <a:avLst/>
          </a:prstGeom>
          <a:noFill/>
        </p:spPr>
        <p:txBody>
          <a:bodyPr wrap="none" rtlCol="0">
            <a:spAutoFit/>
          </a:bodyPr>
          <a:lstStyle/>
          <a:p>
            <a:r>
              <a:rPr lang="sv-SE" dirty="0" smtClean="0"/>
              <a:t>www.remusforlag.se</a:t>
            </a:r>
            <a:endParaRPr lang="sv-SE" dirty="0"/>
          </a:p>
        </p:txBody>
      </p:sp>
    </p:spTree>
    <p:extLst>
      <p:ext uri="{BB962C8B-B14F-4D97-AF65-F5344CB8AC3E}">
        <p14:creationId xmlns:p14="http://schemas.microsoft.com/office/powerpoint/2010/main" val="2439965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www.zetterling.se/wp-content/uploads/2009/11/Alderstrappan-9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58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5868144" y="6547507"/>
            <a:ext cx="3356303" cy="369332"/>
          </a:xfrm>
          <a:prstGeom prst="rect">
            <a:avLst/>
          </a:prstGeom>
        </p:spPr>
        <p:txBody>
          <a:bodyPr wrap="none">
            <a:spAutoFit/>
          </a:bodyPr>
          <a:lstStyle/>
          <a:p>
            <a:r>
              <a:rPr lang="sv-SE" b="1" dirty="0"/>
              <a:t>Leif </a:t>
            </a:r>
            <a:r>
              <a:rPr lang="sv-SE" b="1" dirty="0" smtClean="0"/>
              <a:t>Zetterling, </a:t>
            </a:r>
            <a:r>
              <a:rPr lang="sv-SE" dirty="0">
                <a:hlinkClick r:id="rId3"/>
              </a:rPr>
              <a:t>www.zetterling.se</a:t>
            </a:r>
            <a:r>
              <a:rPr lang="sv-SE" dirty="0"/>
              <a:t>.</a:t>
            </a:r>
          </a:p>
        </p:txBody>
      </p:sp>
      <p:pic>
        <p:nvPicPr>
          <p:cNvPr id="3074" name="Picture 2" descr="C:\Users\Carl\AppData\Local\Microsoft\Windows\Temporary Internet Files\Content.IE5\CWCDNLCL\MC90038356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3613" y="2936138"/>
            <a:ext cx="696773" cy="985723"/>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271877" y="6569391"/>
            <a:ext cx="2737609" cy="369332"/>
          </a:xfrm>
          <a:prstGeom prst="rect">
            <a:avLst/>
          </a:prstGeom>
          <a:noFill/>
        </p:spPr>
        <p:txBody>
          <a:bodyPr wrap="none" rtlCol="0">
            <a:spAutoFit/>
          </a:bodyPr>
          <a:lstStyle/>
          <a:p>
            <a:r>
              <a:rPr lang="sv-SE" b="1" dirty="0" smtClean="0"/>
              <a:t>Prognostisk synapskontroll</a:t>
            </a:r>
            <a:endParaRPr lang="sv-SE" b="1" dirty="0"/>
          </a:p>
        </p:txBody>
      </p:sp>
      <p:sp>
        <p:nvSpPr>
          <p:cNvPr id="3" name="textruta 2"/>
          <p:cNvSpPr txBox="1"/>
          <p:nvPr/>
        </p:nvSpPr>
        <p:spPr>
          <a:xfrm>
            <a:off x="1024596" y="128954"/>
            <a:ext cx="9110251" cy="1200329"/>
          </a:xfrm>
          <a:prstGeom prst="rect">
            <a:avLst/>
          </a:prstGeom>
          <a:noFill/>
        </p:spPr>
        <p:txBody>
          <a:bodyPr wrap="none" rtlCol="0">
            <a:spAutoFit/>
          </a:bodyPr>
          <a:lstStyle/>
          <a:p>
            <a:r>
              <a:rPr lang="sv-SE" b="1" dirty="0" smtClean="0"/>
              <a:t>För att ta till sig denna variant av ålderstrappan krävs ett avancerat synapssystem.</a:t>
            </a:r>
          </a:p>
          <a:p>
            <a:r>
              <a:rPr lang="sv-SE" b="1" dirty="0" smtClean="0"/>
              <a:t>             Den kan användas som                     diagnostiskt prov för att läraren ska veta</a:t>
            </a:r>
          </a:p>
          <a:p>
            <a:r>
              <a:rPr lang="sv-SE" b="1" dirty="0"/>
              <a:t> </a:t>
            </a:r>
            <a:r>
              <a:rPr lang="sv-SE" b="1" dirty="0" smtClean="0"/>
              <a:t>            elevens utgångsläge                           och anpassa undervisningsnivån därefter.                  </a:t>
            </a:r>
          </a:p>
          <a:p>
            <a:endParaRPr lang="sv-SE" b="1" dirty="0"/>
          </a:p>
        </p:txBody>
      </p:sp>
    </p:spTree>
    <p:extLst>
      <p:ext uri="{BB962C8B-B14F-4D97-AF65-F5344CB8AC3E}">
        <p14:creationId xmlns:p14="http://schemas.microsoft.com/office/powerpoint/2010/main" val="38634249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b="1" dirty="0" smtClean="0">
                <a:solidFill>
                  <a:schemeClr val="bg2">
                    <a:lumMod val="50000"/>
                  </a:schemeClr>
                </a:solidFill>
              </a:rPr>
              <a:t>En neurovetenskapligt grundad syn på åldrande oavsett kön</a:t>
            </a:r>
            <a:endParaRPr lang="en-US" b="1" dirty="0">
              <a:solidFill>
                <a:schemeClr val="bg2">
                  <a:lumMod val="50000"/>
                </a:schemeClr>
              </a:solidFill>
            </a:endParaRPr>
          </a:p>
        </p:txBody>
      </p:sp>
      <p:pic>
        <p:nvPicPr>
          <p:cNvPr id="3074" name="Picture 2" descr="C:\Documents and Settings\Carl\Desktop\trappa_ny.gif"/>
          <p:cNvPicPr>
            <a:picLocks noChangeAspect="1" noChangeArrowheads="1"/>
          </p:cNvPicPr>
          <p:nvPr/>
        </p:nvPicPr>
        <p:blipFill>
          <a:blip r:embed="rId2" cstate="print"/>
          <a:srcRect/>
          <a:stretch>
            <a:fillRect/>
          </a:stretch>
        </p:blipFill>
        <p:spPr bwMode="auto">
          <a:xfrm>
            <a:off x="457200" y="1447800"/>
            <a:ext cx="8118552" cy="4961480"/>
          </a:xfrm>
          <a:prstGeom prst="rect">
            <a:avLst/>
          </a:prstGeom>
          <a:noFill/>
        </p:spPr>
      </p:pic>
      <p:sp>
        <p:nvSpPr>
          <p:cNvPr id="4" name="textruta 3"/>
          <p:cNvSpPr txBox="1"/>
          <p:nvPr/>
        </p:nvSpPr>
        <p:spPr>
          <a:xfrm>
            <a:off x="4114800" y="5105400"/>
            <a:ext cx="4648200" cy="1569660"/>
          </a:xfrm>
          <a:prstGeom prst="rect">
            <a:avLst/>
          </a:prstGeom>
          <a:noFill/>
        </p:spPr>
        <p:txBody>
          <a:bodyPr wrap="square" rtlCol="0">
            <a:spAutoFit/>
          </a:bodyPr>
          <a:lstStyle/>
          <a:p>
            <a:r>
              <a:rPr lang="sv-SE" sz="2400" i="1" dirty="0" smtClean="0"/>
              <a:t>Tyvärr - Det går inte längre att skylla  på åldern </a:t>
            </a:r>
          </a:p>
          <a:p>
            <a:r>
              <a:rPr lang="sv-SE" sz="2400" i="1" dirty="0" smtClean="0"/>
              <a:t>när man inte vill lära sig nåt nytt</a:t>
            </a:r>
          </a:p>
          <a:p>
            <a:r>
              <a:rPr lang="sv-SE" sz="2400" i="1" dirty="0" smtClean="0"/>
              <a:t>Bara att ”lära att lära”</a:t>
            </a:r>
            <a:endParaRPr lang="en-US" sz="2400" i="1" dirty="0"/>
          </a:p>
        </p:txBody>
      </p:sp>
    </p:spTree>
    <p:extLst>
      <p:ext uri="{BB962C8B-B14F-4D97-AF65-F5344CB8AC3E}">
        <p14:creationId xmlns:p14="http://schemas.microsoft.com/office/powerpoint/2010/main" val="7662189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179512" y="274638"/>
            <a:ext cx="8507288" cy="944562"/>
          </a:xfrm>
        </p:spPr>
        <p:txBody>
          <a:bodyPr/>
          <a:lstStyle/>
          <a:p>
            <a:r>
              <a:rPr lang="sv-SE" sz="2400" dirty="0">
                <a:solidFill>
                  <a:srgbClr val="002060"/>
                </a:solidFill>
              </a:rPr>
              <a:t>Om du tycker att något roterar </a:t>
            </a:r>
            <a:r>
              <a:rPr lang="sv-SE" sz="2400" dirty="0" smtClean="0">
                <a:solidFill>
                  <a:srgbClr val="002060"/>
                </a:solidFill>
              </a:rPr>
              <a:t>– då behöver du veta mer om varför</a:t>
            </a:r>
            <a:endParaRPr lang="sv-SE" sz="2400" dirty="0">
              <a:solidFill>
                <a:srgbClr val="002060"/>
              </a:solidFill>
            </a:endParaRPr>
          </a:p>
        </p:txBody>
      </p:sp>
      <p:pic>
        <p:nvPicPr>
          <p:cNvPr id="5125" name="Picture 5" descr="ATT-0-04637FCB270FA54C9FCAC124CC1BDD7A-image001"/>
          <p:cNvPicPr>
            <a:picLocks noChangeAspect="1" noChangeArrowheads="1"/>
          </p:cNvPicPr>
          <p:nvPr/>
        </p:nvPicPr>
        <p:blipFill>
          <a:blip r:embed="rId3" cstate="print"/>
          <a:srcRect/>
          <a:stretch>
            <a:fillRect/>
          </a:stretch>
        </p:blipFill>
        <p:spPr bwMode="auto">
          <a:xfrm>
            <a:off x="827088" y="1196975"/>
            <a:ext cx="7521575" cy="5619750"/>
          </a:xfrm>
          <a:prstGeom prst="rect">
            <a:avLst/>
          </a:prstGeom>
          <a:noFill/>
          <a:ln w="9525">
            <a:noFill/>
            <a:miter lim="800000"/>
            <a:headEnd/>
            <a:tailEnd/>
          </a:ln>
        </p:spPr>
      </p:pic>
      <p:sp>
        <p:nvSpPr>
          <p:cNvPr id="2" name="textruta 1"/>
          <p:cNvSpPr txBox="1"/>
          <p:nvPr/>
        </p:nvSpPr>
        <p:spPr>
          <a:xfrm>
            <a:off x="2216864" y="3037354"/>
            <a:ext cx="4650889" cy="2246769"/>
          </a:xfrm>
          <a:prstGeom prst="rect">
            <a:avLst/>
          </a:prstGeom>
          <a:solidFill>
            <a:schemeClr val="bg1"/>
          </a:solidFill>
        </p:spPr>
        <p:txBody>
          <a:bodyPr wrap="none" rtlCol="0">
            <a:spAutoFit/>
          </a:bodyPr>
          <a:lstStyle/>
          <a:p>
            <a:pPr algn="ctr"/>
            <a:r>
              <a:rPr lang="sv-SE" sz="2000" b="1" dirty="0" smtClean="0">
                <a:solidFill>
                  <a:srgbClr val="002060"/>
                </a:solidFill>
              </a:rPr>
              <a:t>Köp då:</a:t>
            </a:r>
          </a:p>
          <a:p>
            <a:pPr algn="ctr"/>
            <a:r>
              <a:rPr lang="sv-SE" sz="2000" b="1" dirty="0" smtClean="0">
                <a:solidFill>
                  <a:srgbClr val="002060"/>
                </a:solidFill>
              </a:rPr>
              <a:t>  </a:t>
            </a:r>
            <a:r>
              <a:rPr lang="sv-SE" sz="2000" b="1" i="1" dirty="0" smtClean="0">
                <a:solidFill>
                  <a:srgbClr val="002060"/>
                </a:solidFill>
              </a:rPr>
              <a:t>När hjärnan  får bestämma</a:t>
            </a:r>
          </a:p>
          <a:p>
            <a:pPr algn="ctr"/>
            <a:r>
              <a:rPr lang="sv-SE" sz="2000" b="1" dirty="0">
                <a:solidFill>
                  <a:srgbClr val="002060"/>
                </a:solidFill>
              </a:rPr>
              <a:t>f</a:t>
            </a:r>
            <a:r>
              <a:rPr lang="sv-SE" sz="2000" b="1" dirty="0" smtClean="0">
                <a:solidFill>
                  <a:srgbClr val="002060"/>
                </a:solidFill>
              </a:rPr>
              <a:t>ör en grundligare insikt i hur du ska </a:t>
            </a:r>
          </a:p>
          <a:p>
            <a:pPr algn="ctr"/>
            <a:r>
              <a:rPr lang="sv-SE" sz="2000" b="1" dirty="0">
                <a:solidFill>
                  <a:srgbClr val="002060"/>
                </a:solidFill>
              </a:rPr>
              <a:t>t</a:t>
            </a:r>
            <a:r>
              <a:rPr lang="sv-SE" sz="2000" b="1" dirty="0" smtClean="0">
                <a:solidFill>
                  <a:srgbClr val="002060"/>
                </a:solidFill>
              </a:rPr>
              <a:t>illämpa neurodidaktiken i lärarpraktiken</a:t>
            </a:r>
          </a:p>
          <a:p>
            <a:pPr algn="ctr"/>
            <a:r>
              <a:rPr lang="sv-SE" sz="2000" b="1" dirty="0" smtClean="0">
                <a:solidFill>
                  <a:srgbClr val="002060"/>
                </a:solidFill>
              </a:rPr>
              <a:t>Köp också: </a:t>
            </a:r>
          </a:p>
          <a:p>
            <a:pPr algn="ctr"/>
            <a:r>
              <a:rPr lang="sv-SE" sz="2000" b="1" dirty="0" smtClean="0">
                <a:solidFill>
                  <a:srgbClr val="002060"/>
                </a:solidFill>
              </a:rPr>
              <a:t> </a:t>
            </a:r>
            <a:r>
              <a:rPr lang="sv-SE" sz="2000" b="1" i="1" dirty="0" smtClean="0">
                <a:solidFill>
                  <a:srgbClr val="002060"/>
                </a:solidFill>
              </a:rPr>
              <a:t>Handbok för Religionslärare</a:t>
            </a:r>
            <a:br>
              <a:rPr lang="sv-SE" sz="2000" b="1" i="1" dirty="0" smtClean="0">
                <a:solidFill>
                  <a:srgbClr val="002060"/>
                </a:solidFill>
              </a:rPr>
            </a:br>
            <a:r>
              <a:rPr lang="sv-SE" sz="2000" b="1" dirty="0" smtClean="0">
                <a:solidFill>
                  <a:srgbClr val="002060"/>
                </a:solidFill>
              </a:rPr>
              <a:t>för en multimodal religionsundervisning</a:t>
            </a:r>
            <a:r>
              <a:rPr lang="sv-SE" sz="2000" b="1" i="1" dirty="0" smtClean="0">
                <a:solidFill>
                  <a:srgbClr val="002060"/>
                </a:solidFill>
              </a:rPr>
              <a:t> </a:t>
            </a:r>
            <a:endParaRPr lang="sv-SE" sz="2000" b="1" i="1" dirty="0">
              <a:solidFill>
                <a:srgbClr val="002060"/>
              </a:solidFill>
            </a:endParaRPr>
          </a:p>
        </p:txBody>
      </p:sp>
    </p:spTree>
    <p:extLst>
      <p:ext uri="{BB962C8B-B14F-4D97-AF65-F5344CB8AC3E}">
        <p14:creationId xmlns:p14="http://schemas.microsoft.com/office/powerpoint/2010/main" val="687320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z="3200" dirty="0" smtClean="0"/>
              <a:t>Vad är viktigt för optimalt lärande?</a:t>
            </a:r>
            <a:endParaRPr lang="sv-SE" sz="3200" dirty="0"/>
          </a:p>
        </p:txBody>
      </p:sp>
      <p:sp>
        <p:nvSpPr>
          <p:cNvPr id="3" name="Platshållare för innehåll 2"/>
          <p:cNvSpPr>
            <a:spLocks noGrp="1"/>
          </p:cNvSpPr>
          <p:nvPr>
            <p:ph sz="half" idx="1"/>
          </p:nvPr>
        </p:nvSpPr>
        <p:spPr/>
        <p:txBody>
          <a:bodyPr>
            <a:normAutofit/>
          </a:bodyPr>
          <a:lstStyle/>
          <a:p>
            <a:r>
              <a:rPr lang="sv-SE" sz="1800" dirty="0" smtClean="0"/>
              <a:t>Vi har testat en hel del människor genom att visa bokens omslag och fråga vad de förväntar sig att möta på det första uppslaget.</a:t>
            </a:r>
            <a:br>
              <a:rPr lang="sv-SE" sz="1800" dirty="0" smtClean="0"/>
            </a:br>
            <a:r>
              <a:rPr lang="sv-SE" sz="1800" dirty="0" smtClean="0"/>
              <a:t>- Det är väl nån religion, svarar samtliga. </a:t>
            </a:r>
          </a:p>
          <a:p>
            <a:r>
              <a:rPr lang="sv-SE" sz="1800" dirty="0" smtClean="0"/>
              <a:t>Nåt som denna text till exempel där man kan läsa om ett antal fakta kring judendom och att vara jude</a:t>
            </a:r>
          </a:p>
          <a:p>
            <a:r>
              <a:rPr lang="sv-SE" sz="1800" dirty="0" smtClean="0"/>
              <a:t>Sånt som redan är välkänt och inte överraskar någon</a:t>
            </a:r>
          </a:p>
          <a:p>
            <a:endParaRPr lang="sv-SE" sz="1800" dirty="0"/>
          </a:p>
        </p:txBody>
      </p:sp>
      <p:sp>
        <p:nvSpPr>
          <p:cNvPr id="4" name="Platshållare för innehåll 3"/>
          <p:cNvSpPr>
            <a:spLocks noGrp="1"/>
          </p:cNvSpPr>
          <p:nvPr>
            <p:ph sz="half" idx="2"/>
          </p:nvPr>
        </p:nvSpPr>
        <p:spPr>
          <a:xfrm>
            <a:off x="4644008" y="1097360"/>
            <a:ext cx="4038600" cy="5760640"/>
          </a:xfrm>
          <a:solidFill>
            <a:schemeClr val="bg1">
              <a:lumMod val="95000"/>
            </a:schemeClr>
          </a:solidFill>
        </p:spPr>
        <p:txBody>
          <a:bodyPr>
            <a:noAutofit/>
          </a:bodyPr>
          <a:lstStyle/>
          <a:p>
            <a:r>
              <a:rPr lang="sv-SE" sz="1800" dirty="0">
                <a:solidFill>
                  <a:srgbClr val="0070C0"/>
                </a:solidFill>
              </a:rPr>
              <a:t>Judendomen erbjuder </a:t>
            </a:r>
          </a:p>
          <a:p>
            <a:r>
              <a:rPr lang="sv-SE" sz="1800" dirty="0"/>
              <a:t>Judendomen erbjuder det goda livet. Men för detta krävs att man följer </a:t>
            </a:r>
            <a:r>
              <a:rPr lang="sv-SE" sz="1800" dirty="0" smtClean="0"/>
              <a:t>speciella </a:t>
            </a:r>
            <a:r>
              <a:rPr lang="sv-SE" sz="1800" dirty="0"/>
              <a:t>regler som har prövats under årtusenden. Dessa regler är grunden för denna religion som är den minsta av nu levande världsreligioner.</a:t>
            </a:r>
          </a:p>
          <a:p>
            <a:r>
              <a:rPr lang="sv-SE" sz="1800" dirty="0"/>
              <a:t>Religionen är hemligheten till hur man som folk kan överleva de mest utsatta situationer och fortfarande tro på att man har receptet på det goda livet.</a:t>
            </a:r>
          </a:p>
          <a:p>
            <a:r>
              <a:rPr lang="sv-SE" sz="1800" dirty="0"/>
              <a:t>Judendomen är ett erbjudande som gäller dem som räknas som judar</a:t>
            </a:r>
          </a:p>
          <a:p>
            <a:r>
              <a:rPr lang="sv-SE" sz="1800" dirty="0"/>
              <a:t>(= född av judisk mor) och de få som konverterat (= övergått) till denna religion. Någon mission för att vinna fler medlemmar ingår inte i </a:t>
            </a:r>
            <a:r>
              <a:rPr lang="sv-SE" sz="1800" dirty="0" smtClean="0"/>
              <a:t>juden- domen</a:t>
            </a:r>
            <a:r>
              <a:rPr lang="sv-SE" sz="1800" dirty="0"/>
              <a:t>.</a:t>
            </a:r>
          </a:p>
          <a:p>
            <a:endParaRPr lang="sv-SE" sz="1800" dirty="0"/>
          </a:p>
        </p:txBody>
      </p:sp>
      <p:pic>
        <p:nvPicPr>
          <p:cNvPr id="5"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0824" y="598544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107504" y="6290240"/>
            <a:ext cx="2114169" cy="369332"/>
          </a:xfrm>
          <a:prstGeom prst="rect">
            <a:avLst/>
          </a:prstGeom>
          <a:noFill/>
        </p:spPr>
        <p:txBody>
          <a:bodyPr wrap="none" rtlCol="0">
            <a:spAutoFit/>
          </a:bodyPr>
          <a:lstStyle/>
          <a:p>
            <a:r>
              <a:rPr lang="sv-SE" dirty="0" smtClean="0"/>
              <a:t>www.remusforlag.se</a:t>
            </a:r>
            <a:endParaRPr lang="sv-SE" dirty="0"/>
          </a:p>
        </p:txBody>
      </p:sp>
      <p:sp>
        <p:nvSpPr>
          <p:cNvPr id="7" name="Rektangel 6"/>
          <p:cNvSpPr/>
          <p:nvPr/>
        </p:nvSpPr>
        <p:spPr>
          <a:xfrm>
            <a:off x="395536" y="188640"/>
            <a:ext cx="1247457" cy="369332"/>
          </a:xfrm>
          <a:prstGeom prst="rect">
            <a:avLst/>
          </a:prstGeom>
        </p:spPr>
        <p:txBody>
          <a:bodyPr wrap="none">
            <a:spAutoFit/>
          </a:bodyPr>
          <a:lstStyle/>
          <a:p>
            <a:r>
              <a:rPr lang="sv-SE" b="1" dirty="0">
                <a:latin typeface="Algerian" pitchFamily="82" charset="0"/>
              </a:rPr>
              <a:t>Impulser</a:t>
            </a:r>
            <a:endParaRPr lang="sv-SE" sz="1600" b="1" dirty="0"/>
          </a:p>
        </p:txBody>
      </p:sp>
    </p:spTree>
    <p:extLst>
      <p:ext uri="{BB962C8B-B14F-4D97-AF65-F5344CB8AC3E}">
        <p14:creationId xmlns:p14="http://schemas.microsoft.com/office/powerpoint/2010/main" val="36493188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274638"/>
            <a:ext cx="8964488" cy="1143000"/>
          </a:xfrm>
        </p:spPr>
        <p:txBody>
          <a:bodyPr>
            <a:noAutofit/>
          </a:bodyPr>
          <a:lstStyle/>
          <a:p>
            <a:r>
              <a:rPr lang="sv-SE" sz="3200" dirty="0" smtClean="0"/>
              <a:t>… men överraskningar är viktigt </a:t>
            </a:r>
            <a:r>
              <a:rPr lang="sv-SE" sz="3200" dirty="0"/>
              <a:t>för optimalt lärande</a:t>
            </a:r>
          </a:p>
        </p:txBody>
      </p:sp>
      <p:sp>
        <p:nvSpPr>
          <p:cNvPr id="3" name="Platshållare för innehåll 2"/>
          <p:cNvSpPr>
            <a:spLocks noGrp="1"/>
          </p:cNvSpPr>
          <p:nvPr>
            <p:ph sz="half" idx="1"/>
          </p:nvPr>
        </p:nvSpPr>
        <p:spPr/>
        <p:txBody>
          <a:bodyPr>
            <a:normAutofit/>
          </a:bodyPr>
          <a:lstStyle/>
          <a:p>
            <a:r>
              <a:rPr lang="sv-SE" sz="1800" dirty="0" smtClean="0"/>
              <a:t>Därför innehåller inte bokens första uppslag det som man förväntar sig.</a:t>
            </a:r>
          </a:p>
          <a:p>
            <a:r>
              <a:rPr lang="sv-SE" sz="1800" dirty="0" smtClean="0"/>
              <a:t>Det gäller både Färg </a:t>
            </a:r>
            <a:r>
              <a:rPr lang="sv-SE" sz="1800" dirty="0"/>
              <a:t>– Form – Bild – </a:t>
            </a:r>
            <a:r>
              <a:rPr lang="sv-SE" sz="1800" dirty="0" smtClean="0"/>
              <a:t>Innehåll</a:t>
            </a:r>
          </a:p>
          <a:p>
            <a:r>
              <a:rPr lang="sv-SE" sz="1800" dirty="0" smtClean="0"/>
              <a:t>Så därför är  det första uppslaget som följer på nästa bild …</a:t>
            </a:r>
            <a:endParaRPr lang="sv-SE" sz="1800" dirty="0"/>
          </a:p>
        </p:txBody>
      </p:sp>
      <p:sp>
        <p:nvSpPr>
          <p:cNvPr id="4" name="Platshållare för innehåll 3"/>
          <p:cNvSpPr>
            <a:spLocks noGrp="1"/>
          </p:cNvSpPr>
          <p:nvPr>
            <p:ph sz="half" idx="2"/>
          </p:nvPr>
        </p:nvSpPr>
        <p:spPr>
          <a:xfrm>
            <a:off x="4644008" y="1340768"/>
            <a:ext cx="4038600" cy="4752528"/>
          </a:xfrm>
        </p:spPr>
        <p:txBody>
          <a:bodyPr>
            <a:noAutofit/>
          </a:bodyPr>
          <a:lstStyle/>
          <a:p>
            <a:r>
              <a:rPr lang="sv-SE" sz="1600" dirty="0">
                <a:solidFill>
                  <a:srgbClr val="0070C0"/>
                </a:solidFill>
              </a:rPr>
              <a:t>Judendomen erbjuder </a:t>
            </a:r>
          </a:p>
          <a:p>
            <a:r>
              <a:rPr lang="sv-SE" sz="1600" dirty="0"/>
              <a:t>Judendomen erbjuder det goda livet. Men för detta krävs att man följer speciella regler som har prövats under årtusenden. Dessa regler är grunden för denna religion som är den minsta av nu levande världsreligioner.</a:t>
            </a:r>
          </a:p>
          <a:p>
            <a:r>
              <a:rPr lang="sv-SE" sz="1600" dirty="0"/>
              <a:t>Religionen är hemligheten till hur man som folk kan överleva de mest utsatta situationer och fortfarande tro på att man har receptet på det goda livet.</a:t>
            </a:r>
          </a:p>
          <a:p>
            <a:r>
              <a:rPr lang="sv-SE" sz="1600" dirty="0"/>
              <a:t>Judendomen är ett erbjudande som gäller dem som räknas som judar</a:t>
            </a:r>
          </a:p>
          <a:p>
            <a:r>
              <a:rPr lang="sv-SE" sz="1600" dirty="0"/>
              <a:t>(= född av judisk mor) och de få som konverterat (= övergått) till denna religion. Någon mission för att vinna fler medlemmar ingår inte i juden- domen.</a:t>
            </a:r>
          </a:p>
          <a:p>
            <a:endParaRPr lang="sv-SE" sz="1100" dirty="0"/>
          </a:p>
        </p:txBody>
      </p:sp>
      <p:pic>
        <p:nvPicPr>
          <p:cNvPr id="5" name="Picture 2" descr="C:\Users\Carl\AppData\Local\Microsoft\Windows\Temporary Internet Files\Content.IE5\CWCDNLCL\MC90043253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93705"/>
            <a:ext cx="4116104" cy="405645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7"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sp>
        <p:nvSpPr>
          <p:cNvPr id="9" name="Rektangel 8"/>
          <p:cNvSpPr/>
          <p:nvPr/>
        </p:nvSpPr>
        <p:spPr>
          <a:xfrm rot="19989769">
            <a:off x="1389926" y="4437213"/>
            <a:ext cx="2963912" cy="707886"/>
          </a:xfrm>
          <a:prstGeom prst="rect">
            <a:avLst/>
          </a:prstGeom>
        </p:spPr>
        <p:txBody>
          <a:bodyPr wrap="square">
            <a:spAutoFit/>
          </a:bodyPr>
          <a:lstStyle/>
          <a:p>
            <a:r>
              <a:rPr lang="sv-SE" sz="2000" b="1" dirty="0">
                <a:solidFill>
                  <a:srgbClr val="C00000"/>
                </a:solidFill>
              </a:rPr>
              <a:t>Det förväntade gör att </a:t>
            </a:r>
          </a:p>
          <a:p>
            <a:r>
              <a:rPr lang="sv-SE" sz="2000" b="1" dirty="0" smtClean="0">
                <a:solidFill>
                  <a:srgbClr val="C00000"/>
                </a:solidFill>
              </a:rPr>
              <a:t>elevens hjärna </a:t>
            </a:r>
            <a:r>
              <a:rPr lang="sv-SE" sz="2000" b="1" dirty="0">
                <a:solidFill>
                  <a:srgbClr val="C00000"/>
                </a:solidFill>
              </a:rPr>
              <a:t>slumrar in</a:t>
            </a:r>
          </a:p>
        </p:txBody>
      </p:sp>
    </p:spTree>
    <p:extLst>
      <p:ext uri="{BB962C8B-B14F-4D97-AF65-F5344CB8AC3E}">
        <p14:creationId xmlns:p14="http://schemas.microsoft.com/office/powerpoint/2010/main" val="2592923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94457"/>
            <a:ext cx="6778625" cy="70469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0" y="503238"/>
            <a:ext cx="2057400" cy="1587"/>
            <a:chOff x="0" y="72"/>
            <a:chExt cx="3241" cy="2"/>
          </a:xfrm>
        </p:grpSpPr>
        <p:sp>
          <p:nvSpPr>
            <p:cNvPr id="3" name="Freeform 4"/>
            <p:cNvSpPr>
              <a:spLocks/>
            </p:cNvSpPr>
            <p:nvPr/>
          </p:nvSpPr>
          <p:spPr bwMode="auto">
            <a:xfrm>
              <a:off x="0" y="72"/>
              <a:ext cx="3241" cy="2"/>
            </a:xfrm>
            <a:custGeom>
              <a:avLst/>
              <a:gdLst>
                <a:gd name="T0" fmla="*/ 0 w 3241"/>
                <a:gd name="T1" fmla="*/ 3241 w 3241"/>
              </a:gdLst>
              <a:ahLst/>
              <a:cxnLst>
                <a:cxn ang="0">
                  <a:pos x="T0" y="0"/>
                </a:cxn>
                <a:cxn ang="0">
                  <a:pos x="T1" y="0"/>
                </a:cxn>
              </a:cxnLst>
              <a:rect l="0" t="0" r="r" b="b"/>
              <a:pathLst>
                <a:path w="3241">
                  <a:moveTo>
                    <a:pt x="0" y="0"/>
                  </a:moveTo>
                  <a:lnTo>
                    <a:pt x="3241" y="0"/>
                  </a:lnTo>
                </a:path>
              </a:pathLst>
            </a:custGeom>
            <a:noFill/>
            <a:ln w="24211">
              <a:solidFill>
                <a:srgbClr val="F7C3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grpSp>
      <p:grpSp>
        <p:nvGrpSpPr>
          <p:cNvPr id="4" name="Group 1"/>
          <p:cNvGrpSpPr>
            <a:grpSpLocks/>
          </p:cNvGrpSpPr>
          <p:nvPr/>
        </p:nvGrpSpPr>
        <p:grpSpPr bwMode="auto">
          <a:xfrm>
            <a:off x="20638" y="2541588"/>
            <a:ext cx="1587" cy="3332162"/>
            <a:chOff x="33" y="3282"/>
            <a:chExt cx="2" cy="5248"/>
          </a:xfrm>
        </p:grpSpPr>
        <p:sp>
          <p:nvSpPr>
            <p:cNvPr id="5" name="Freeform 2"/>
            <p:cNvSpPr>
              <a:spLocks/>
            </p:cNvSpPr>
            <p:nvPr/>
          </p:nvSpPr>
          <p:spPr bwMode="auto">
            <a:xfrm>
              <a:off x="33" y="3282"/>
              <a:ext cx="2" cy="5248"/>
            </a:xfrm>
            <a:custGeom>
              <a:avLst/>
              <a:gdLst>
                <a:gd name="T0" fmla="+- 0 8530 3282"/>
                <a:gd name="T1" fmla="*/ 8530 h 5248"/>
                <a:gd name="T2" fmla="+- 0 3282 3282"/>
                <a:gd name="T3" fmla="*/ 3282 h 5248"/>
              </a:gdLst>
              <a:ahLst/>
              <a:cxnLst>
                <a:cxn ang="0">
                  <a:pos x="0" y="T1"/>
                </a:cxn>
                <a:cxn ang="0">
                  <a:pos x="0" y="T3"/>
                </a:cxn>
              </a:cxnLst>
              <a:rect l="0" t="0" r="r" b="b"/>
              <a:pathLst>
                <a:path h="5248">
                  <a:moveTo>
                    <a:pt x="0" y="5248"/>
                  </a:moveTo>
                  <a:lnTo>
                    <a:pt x="0" y="0"/>
                  </a:lnTo>
                </a:path>
              </a:pathLst>
            </a:custGeom>
            <a:noFill/>
            <a:ln w="18159">
              <a:solidFill>
                <a:srgbClr val="F7D47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grpSp>
      <p:sp>
        <p:nvSpPr>
          <p:cNvPr id="6"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6464" tIns="495144" rIns="1066464" bIns="177744" numCol="1" anchor="ctr" anchorCtr="0" compatLnSpc="1">
            <a:prstTxWarp prst="textNoShape">
              <a:avLst/>
            </a:prstTxWarp>
            <a:spAutoFit/>
          </a:bodyPr>
          <a:lstStyle/>
          <a:p>
            <a:endParaRPr lang="sv-SE" dirty="0"/>
          </a:p>
        </p:txBody>
      </p:sp>
      <p:sp>
        <p:nvSpPr>
          <p:cNvPr id="7" name="Rectangle 7"/>
          <p:cNvSpPr>
            <a:spLocks noChangeArrowheads="1"/>
          </p:cNvSpPr>
          <p:nvPr/>
        </p:nvSpPr>
        <p:spPr bwMode="auto">
          <a:xfrm>
            <a:off x="20638" y="6926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3200" b="0" i="0" u="none" strike="noStrike" cap="none" normalizeH="0" baseline="0" dirty="0" smtClean="0">
                <a:ln>
                  <a:noFill/>
                </a:ln>
                <a:solidFill>
                  <a:srgbClr val="262424"/>
                </a:solidFill>
                <a:effectLst/>
                <a:latin typeface="Calibri" pitchFamily="34" charset="0"/>
                <a:ea typeface="Arial" pitchFamily="34" charset="0"/>
                <a:cs typeface="Times New Roman" pitchFamily="18" charset="0"/>
              </a:rPr>
              <a:t>Sportarenan</a:t>
            </a:r>
            <a:endParaRPr kumimoji="0" lang="sv-SE"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sz="1900" b="0" i="0" u="none" strike="noStrike" cap="none" normalizeH="0" baseline="0" dirty="0" smtClean="0">
                <a:ln>
                  <a:noFill/>
                </a:ln>
                <a:solidFill>
                  <a:srgbClr val="262424"/>
                </a:solidFill>
                <a:effectLst/>
                <a:latin typeface="Calibri" pitchFamily="34" charset="0"/>
                <a:ea typeface="Arial" pitchFamily="34" charset="0"/>
                <a:cs typeface="Times New Roman" pitchFamily="18" charset="0"/>
              </a:rPr>
              <a:t>Vad betyder den för mig?</a:t>
            </a:r>
            <a:endParaRPr kumimoji="0" lang="sv-SE"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sv-SE"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sv-S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201" name="Picture 9" descr="C:\Users\Carl\AppData\Local\Microsoft\Windows\Temporary Internet Files\Content.IE5\DC0R5WGG\MC9004338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2285714" cy="2285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rot="19417780">
            <a:off x="323639" y="3601672"/>
            <a:ext cx="1889107" cy="1569660"/>
          </a:xfrm>
          <a:prstGeom prst="rect">
            <a:avLst/>
          </a:prstGeom>
          <a:noFill/>
        </p:spPr>
        <p:txBody>
          <a:bodyPr wrap="none" rtlCol="0">
            <a:spAutoFit/>
          </a:bodyPr>
          <a:lstStyle/>
          <a:p>
            <a:r>
              <a:rPr lang="sv-SE" sz="2400" b="1" dirty="0" smtClean="0">
                <a:solidFill>
                  <a:srgbClr val="C00000"/>
                </a:solidFill>
              </a:rPr>
              <a:t>Eleven måste</a:t>
            </a:r>
          </a:p>
          <a:p>
            <a:r>
              <a:rPr lang="sv-SE" sz="2400" b="1" dirty="0">
                <a:solidFill>
                  <a:srgbClr val="C00000"/>
                </a:solidFill>
              </a:rPr>
              <a:t>ö</a:t>
            </a:r>
            <a:r>
              <a:rPr lang="sv-SE" sz="2400" b="1" dirty="0" smtClean="0">
                <a:solidFill>
                  <a:srgbClr val="C00000"/>
                </a:solidFill>
              </a:rPr>
              <a:t>verraskas </a:t>
            </a:r>
          </a:p>
          <a:p>
            <a:r>
              <a:rPr lang="sv-SE" sz="2400" b="1" dirty="0" smtClean="0">
                <a:solidFill>
                  <a:srgbClr val="C00000"/>
                </a:solidFill>
              </a:rPr>
              <a:t>för att </a:t>
            </a:r>
          </a:p>
          <a:p>
            <a:r>
              <a:rPr lang="sv-SE" sz="2400" b="1" dirty="0" smtClean="0">
                <a:solidFill>
                  <a:srgbClr val="C00000"/>
                </a:solidFill>
              </a:rPr>
              <a:t>komma igång</a:t>
            </a:r>
            <a:endParaRPr lang="sv-SE" sz="2400" b="1" dirty="0">
              <a:solidFill>
                <a:srgbClr val="C00000"/>
              </a:solidFill>
            </a:endParaRPr>
          </a:p>
        </p:txBody>
      </p:sp>
      <p:sp>
        <p:nvSpPr>
          <p:cNvPr id="9" name="textruta 8"/>
          <p:cNvSpPr txBox="1"/>
          <p:nvPr/>
        </p:nvSpPr>
        <p:spPr>
          <a:xfrm>
            <a:off x="2643269" y="692696"/>
            <a:ext cx="1186672" cy="461665"/>
          </a:xfrm>
          <a:prstGeom prst="rect">
            <a:avLst/>
          </a:prstGeom>
          <a:noFill/>
        </p:spPr>
        <p:txBody>
          <a:bodyPr wrap="none" rtlCol="0">
            <a:spAutoFit/>
          </a:bodyPr>
          <a:lstStyle/>
          <a:p>
            <a:r>
              <a:rPr lang="sv-SE" sz="2400" dirty="0" smtClean="0">
                <a:solidFill>
                  <a:schemeClr val="bg1"/>
                </a:solidFill>
              </a:rPr>
              <a:t>Uppslag</a:t>
            </a:r>
            <a:endParaRPr lang="sv-SE" sz="2400" dirty="0">
              <a:solidFill>
                <a:schemeClr val="bg1"/>
              </a:solidFill>
            </a:endParaRPr>
          </a:p>
        </p:txBody>
      </p:sp>
      <p:pic>
        <p:nvPicPr>
          <p:cNvPr id="4099" name="Picture 3" descr="C:\Users\Carl\AppData\Local\Microsoft\Windows\Temporary Internet Files\Content.IE5\9IZ0SEAC\MM900040948[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3362" y="2986087"/>
            <a:ext cx="1057275" cy="885825"/>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2819032" y="1691010"/>
            <a:ext cx="1752967" cy="461665"/>
          </a:xfrm>
          <a:prstGeom prst="rect">
            <a:avLst/>
          </a:prstGeom>
        </p:spPr>
        <p:txBody>
          <a:bodyPr wrap="square">
            <a:spAutoFit/>
          </a:bodyPr>
          <a:lstStyle/>
          <a:p>
            <a:r>
              <a:rPr lang="sv-SE" sz="2400" b="1" dirty="0">
                <a:solidFill>
                  <a:schemeClr val="bg1"/>
                </a:solidFill>
                <a:latin typeface="Algerian" pitchFamily="82" charset="0"/>
              </a:rPr>
              <a:t>Impulser</a:t>
            </a:r>
            <a:endParaRPr lang="sv-SE" sz="2000" b="1" dirty="0">
              <a:solidFill>
                <a:schemeClr val="bg1"/>
              </a:solidFill>
            </a:endParaRPr>
          </a:p>
        </p:txBody>
      </p:sp>
      <p:pic>
        <p:nvPicPr>
          <p:cNvPr id="16" name="Picture 3" descr="C:\Users\Carl\Desktop\Remus log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5036"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ruta 16"/>
          <p:cNvSpPr txBox="1"/>
          <p:nvPr/>
        </p:nvSpPr>
        <p:spPr>
          <a:xfrm>
            <a:off x="291716" y="6254080"/>
            <a:ext cx="2114169" cy="369332"/>
          </a:xfrm>
          <a:prstGeom prst="rect">
            <a:avLst/>
          </a:prstGeom>
          <a:noFill/>
        </p:spPr>
        <p:txBody>
          <a:bodyPr wrap="none" rtlCol="0">
            <a:spAutoFit/>
          </a:bodyPr>
          <a:lstStyle/>
          <a:p>
            <a:r>
              <a:rPr lang="sv-SE" dirty="0" smtClean="0"/>
              <a:t>www.remusforlag.se</a:t>
            </a:r>
            <a:endParaRPr lang="sv-SE" dirty="0"/>
          </a:p>
        </p:txBody>
      </p:sp>
    </p:spTree>
    <p:extLst>
      <p:ext uri="{BB962C8B-B14F-4D97-AF65-F5344CB8AC3E}">
        <p14:creationId xmlns:p14="http://schemas.microsoft.com/office/powerpoint/2010/main" val="2794085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5935" y="184387"/>
            <a:ext cx="7878018" cy="1143000"/>
          </a:xfrm>
        </p:spPr>
        <p:txBody>
          <a:bodyPr>
            <a:normAutofit fontScale="90000"/>
          </a:bodyPr>
          <a:lstStyle/>
          <a:p>
            <a:r>
              <a:rPr lang="sv-SE" sz="3600" dirty="0"/>
              <a:t>O</a:t>
            </a:r>
            <a:r>
              <a:rPr lang="sv-SE" sz="3600" dirty="0" smtClean="0"/>
              <a:t>väntade </a:t>
            </a:r>
            <a:r>
              <a:rPr lang="sv-SE" sz="3600" b="1" dirty="0">
                <a:latin typeface="Algerian" pitchFamily="82" charset="0"/>
              </a:rPr>
              <a:t>Impulser</a:t>
            </a:r>
            <a:r>
              <a:rPr lang="sv-SE" sz="3200" b="1" dirty="0"/>
              <a:t/>
            </a:r>
            <a:br>
              <a:rPr lang="sv-SE" sz="3200" b="1" dirty="0"/>
            </a:br>
            <a:r>
              <a:rPr lang="sv-SE" sz="3600" dirty="0" smtClean="0"/>
              <a:t> ger oväntat gott resultat</a:t>
            </a:r>
            <a:endParaRPr lang="sv-SE" sz="3600" dirty="0"/>
          </a:p>
        </p:txBody>
      </p:sp>
      <p:sp>
        <p:nvSpPr>
          <p:cNvPr id="3" name="Platshållare för innehåll 2"/>
          <p:cNvSpPr>
            <a:spLocks noGrp="1"/>
          </p:cNvSpPr>
          <p:nvPr>
            <p:ph sz="half" idx="1"/>
          </p:nvPr>
        </p:nvSpPr>
        <p:spPr/>
        <p:txBody>
          <a:bodyPr>
            <a:normAutofit lnSpcReduction="10000"/>
          </a:bodyPr>
          <a:lstStyle/>
          <a:p>
            <a:r>
              <a:rPr lang="sv-SE" sz="1800" dirty="0" smtClean="0"/>
              <a:t>Man kan välja att studera ett fenomen, ett tema eller nåt annat urvalskriterium som samtliga är artificiella.</a:t>
            </a:r>
          </a:p>
          <a:p>
            <a:r>
              <a:rPr lang="sv-SE" sz="1800" dirty="0" smtClean="0"/>
              <a:t>Vi har valt arenan som utgångspunkt eftersom det är konkret och synlig för eleven i närmiljön.</a:t>
            </a:r>
          </a:p>
          <a:p>
            <a:r>
              <a:rPr lang="sv-SE" sz="1800" dirty="0" smtClean="0"/>
              <a:t>Sportarenan är för samtliga välkänd både i fysisk bemärkelse och förmedlad genom digitala media.</a:t>
            </a:r>
          </a:p>
          <a:p>
            <a:r>
              <a:rPr lang="sv-SE" sz="1800" dirty="0" smtClean="0"/>
              <a:t>Vanligen finner man inget samband mellan denna arena och religionens arena. Och det är överraskningen: Varför står det om sportarenan här? Men rätt snart ska man finna att det inte är så långsökt som man först kan tro.</a:t>
            </a:r>
          </a:p>
        </p:txBody>
      </p:sp>
      <p:pic>
        <p:nvPicPr>
          <p:cNvPr id="5"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pic>
        <p:nvPicPr>
          <p:cNvPr id="5122" name="Picture 2" descr="C:\Users\Carl\Re bilder Annika\53muskel.tif"/>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59613" y="1783967"/>
            <a:ext cx="4038600" cy="4074213"/>
          </a:xfrm>
          <a:prstGeom prst="rect">
            <a:avLst/>
          </a:prstGeom>
          <a:noFill/>
          <a:extLst>
            <a:ext uri="{909E8E84-426E-40DD-AFC4-6F175D3DCCD1}">
              <a14:hiddenFill xmlns:a14="http://schemas.microsoft.com/office/drawing/2010/main">
                <a:solidFill>
                  <a:srgbClr val="FFFFFF"/>
                </a:solidFill>
              </a14:hiddenFill>
            </a:ext>
          </a:extLst>
        </p:spPr>
      </p:pic>
      <p:sp>
        <p:nvSpPr>
          <p:cNvPr id="8" name="Cylinder 7"/>
          <p:cNvSpPr/>
          <p:nvPr/>
        </p:nvSpPr>
        <p:spPr>
          <a:xfrm rot="505321">
            <a:off x="4628739" y="1320354"/>
            <a:ext cx="985439" cy="183064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smtClean="0"/>
              <a:t>En utmanande uppgift</a:t>
            </a:r>
            <a:endParaRPr lang="sv-SE" sz="2000" dirty="0"/>
          </a:p>
        </p:txBody>
      </p:sp>
      <p:sp>
        <p:nvSpPr>
          <p:cNvPr id="11" name="Cylinder 10"/>
          <p:cNvSpPr/>
          <p:nvPr/>
        </p:nvSpPr>
        <p:spPr>
          <a:xfrm rot="19271452">
            <a:off x="7470385" y="964405"/>
            <a:ext cx="1307137" cy="182180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smtClean="0"/>
              <a:t>Utmaning stimulerar lärande </a:t>
            </a:r>
            <a:endParaRPr lang="sv-SE" sz="2000" dirty="0"/>
          </a:p>
        </p:txBody>
      </p:sp>
      <p:sp>
        <p:nvSpPr>
          <p:cNvPr id="9" name="Vänster-höger 8"/>
          <p:cNvSpPr/>
          <p:nvPr/>
        </p:nvSpPr>
        <p:spPr>
          <a:xfrm>
            <a:off x="5742926" y="1700808"/>
            <a:ext cx="1421362" cy="3600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37018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4704"/>
            <a:ext cx="9236659" cy="524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0" y="181832"/>
            <a:ext cx="8892480" cy="461665"/>
          </a:xfrm>
          <a:prstGeom prst="rect">
            <a:avLst/>
          </a:prstGeom>
        </p:spPr>
        <p:txBody>
          <a:bodyPr wrap="square">
            <a:spAutoFit/>
          </a:bodyPr>
          <a:lstStyle/>
          <a:p>
            <a:r>
              <a:rPr lang="sv-SE" sz="2400" b="1" dirty="0"/>
              <a:t>O</a:t>
            </a:r>
            <a:r>
              <a:rPr lang="sv-SE" sz="2400" b="1" dirty="0" smtClean="0"/>
              <a:t>mslag till Religion 7 ställer frågor – Omslag 8 och 9 förstärker detta</a:t>
            </a:r>
            <a:endParaRPr lang="sv-SE" sz="2400" b="1" dirty="0"/>
          </a:p>
        </p:txBody>
      </p:sp>
      <p:sp>
        <p:nvSpPr>
          <p:cNvPr id="6" name="textruta 5"/>
          <p:cNvSpPr txBox="1"/>
          <p:nvPr/>
        </p:nvSpPr>
        <p:spPr>
          <a:xfrm>
            <a:off x="179511" y="5976501"/>
            <a:ext cx="7560531" cy="923330"/>
          </a:xfrm>
          <a:prstGeom prst="rect">
            <a:avLst/>
          </a:prstGeom>
          <a:noFill/>
        </p:spPr>
        <p:txBody>
          <a:bodyPr wrap="none" rtlCol="0">
            <a:spAutoFit/>
          </a:bodyPr>
          <a:lstStyle/>
          <a:p>
            <a:r>
              <a:rPr lang="sv-SE" b="1" dirty="0" smtClean="0"/>
              <a:t>Omslagsbilderna visar på maktanspråk, politiska, ekonomiska, kommersiella</a:t>
            </a:r>
            <a:r>
              <a:rPr lang="sv-SE" dirty="0" smtClean="0"/>
              <a:t>. </a:t>
            </a:r>
          </a:p>
          <a:p>
            <a:r>
              <a:rPr lang="sv-SE" b="1" dirty="0" smtClean="0"/>
              <a:t>De är konkreta uttryck för kampen mot svårigheter och hinder i omvärlden.</a:t>
            </a:r>
          </a:p>
          <a:p>
            <a:r>
              <a:rPr lang="sv-SE" b="1" dirty="0" smtClean="0"/>
              <a:t>De vill visa att ingen kan rubba makthavarna …</a:t>
            </a:r>
            <a:endParaRPr lang="sv-SE" b="1" dirty="0"/>
          </a:p>
        </p:txBody>
      </p:sp>
      <p:sp>
        <p:nvSpPr>
          <p:cNvPr id="7" name="Rektangel 6"/>
          <p:cNvSpPr/>
          <p:nvPr/>
        </p:nvSpPr>
        <p:spPr>
          <a:xfrm rot="19265547">
            <a:off x="2245358" y="2123591"/>
            <a:ext cx="1247457" cy="369332"/>
          </a:xfrm>
          <a:prstGeom prst="rect">
            <a:avLst/>
          </a:prstGeom>
        </p:spPr>
        <p:txBody>
          <a:bodyPr wrap="none">
            <a:spAutoFit/>
          </a:bodyPr>
          <a:lstStyle/>
          <a:p>
            <a:r>
              <a:rPr lang="sv-SE" b="1" dirty="0">
                <a:latin typeface="Algerian" pitchFamily="82" charset="0"/>
              </a:rPr>
              <a:t>Impulser</a:t>
            </a:r>
            <a:endParaRPr lang="sv-SE" sz="1600" b="1" dirty="0"/>
          </a:p>
        </p:txBody>
      </p:sp>
    </p:spTree>
    <p:extLst>
      <p:ext uri="{BB962C8B-B14F-4D97-AF65-F5344CB8AC3E}">
        <p14:creationId xmlns:p14="http://schemas.microsoft.com/office/powerpoint/2010/main" val="18883701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1593</TotalTime>
  <Words>2322</Words>
  <Application>Microsoft Office PowerPoint</Application>
  <PresentationFormat>Bildspel på skärmen (4:3)</PresentationFormat>
  <Paragraphs>437</Paragraphs>
  <Slides>42</Slides>
  <Notes>2</Notes>
  <HiddenSlides>0</HiddenSlides>
  <MMClips>0</MMClips>
  <ScaleCrop>false</ScaleCrop>
  <HeadingPairs>
    <vt:vector size="4" baseType="variant">
      <vt:variant>
        <vt:lpstr>Tema</vt:lpstr>
      </vt:variant>
      <vt:variant>
        <vt:i4>1</vt:i4>
      </vt:variant>
      <vt:variant>
        <vt:lpstr>Bildrubriker</vt:lpstr>
      </vt:variant>
      <vt:variant>
        <vt:i4>42</vt:i4>
      </vt:variant>
    </vt:vector>
  </HeadingPairs>
  <TitlesOfParts>
    <vt:vector size="43" baseType="lpstr">
      <vt:lpstr>Office-tema</vt:lpstr>
      <vt:lpstr>PowerPoint-presentation</vt:lpstr>
      <vt:lpstr>PowerPoint-presentation</vt:lpstr>
      <vt:lpstr>Religion 7 för målinriktat lärande</vt:lpstr>
      <vt:lpstr>Färg – Form – Bild – Innehåll </vt:lpstr>
      <vt:lpstr>Vad är viktigt för optimalt lärande?</vt:lpstr>
      <vt:lpstr>… men överraskningar är viktigt för optimalt lärande</vt:lpstr>
      <vt:lpstr>PowerPoint-presentation</vt:lpstr>
      <vt:lpstr>Oväntade Impulser  ger oväntat gott resultat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Berättelsen har sitt berättigande</vt:lpstr>
      <vt:lpstr>PowerPoint-presentation</vt:lpstr>
      <vt:lpstr>Multimodalt - många sätt att lära för optimalt lärande</vt:lpstr>
      <vt:lpstr>… för dej som vill veta mer om neurodidaktik</vt:lpstr>
      <vt:lpstr>…</vt:lpstr>
      <vt:lpstr>PowerPoint-presentation</vt:lpstr>
      <vt:lpstr>Hjärnbruket  Neurodidaktik i lärarpraktik Om pannlobsundervisningens begränsning och lärandets Turning Torso  </vt:lpstr>
      <vt:lpstr>PowerPoint-presentation</vt:lpstr>
      <vt:lpstr>PowerPoint-presentation</vt:lpstr>
      <vt:lpstr>Metaforen konsert  - När hjärnan får bestämma</vt:lpstr>
      <vt:lpstr>Hjärnans lober och lärandefunktioner </vt:lpstr>
      <vt:lpstr>  Hjärnans lober och lärandefunktioner  </vt:lpstr>
      <vt:lpstr>   Hjärnans lober och lärandefunktioner  </vt:lpstr>
      <vt:lpstr>   Hjärnans lober och lärandefunktioner  </vt:lpstr>
      <vt:lpstr>  Hormoner som påverkar hjärnans operationella förmåga  </vt:lpstr>
      <vt:lpstr>Den operativa hjärnan skapar ett  kre-aktivt medvetande The Mind is what the Brain does </vt:lpstr>
      <vt:lpstr>Att lära sig den säkra koden</vt:lpstr>
      <vt:lpstr>Synaptogenes är grunden för allt lärande</vt:lpstr>
      <vt:lpstr>Undervisning och lärande byggd på  synaptisk plasticitet</vt:lpstr>
      <vt:lpstr>Att lära sig den säkra koden med användande av  synaptisk plasticitet </vt:lpstr>
      <vt:lpstr>Säkrat den säkra koden</vt:lpstr>
      <vt:lpstr>En traditionell syn på åldrande med mannen i centrum</vt:lpstr>
      <vt:lpstr>PowerPoint-presentation</vt:lpstr>
      <vt:lpstr>En neurovetenskapligt grundad syn på åldrande oavsett kön</vt:lpstr>
      <vt:lpstr>Om du tycker att något roterar – då behöver du veta mer om varför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Neurodidaktik och synnergi</dc:title>
  <dc:creator>Carl</dc:creator>
  <cp:lastModifiedBy>Carl</cp:lastModifiedBy>
  <cp:revision>241</cp:revision>
  <dcterms:created xsi:type="dcterms:W3CDTF">2012-08-27T06:24:20Z</dcterms:created>
  <dcterms:modified xsi:type="dcterms:W3CDTF">2012-10-15T07:37:57Z</dcterms:modified>
</cp:coreProperties>
</file>