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257" r:id="rId3"/>
    <p:sldId id="260" r:id="rId4"/>
    <p:sldId id="258" r:id="rId5"/>
    <p:sldId id="261" r:id="rId6"/>
    <p:sldId id="263" r:id="rId7"/>
    <p:sldId id="264" r:id="rId8"/>
    <p:sldId id="265" r:id="rId9"/>
    <p:sldId id="266" r:id="rId10"/>
    <p:sldId id="267" r:id="rId11"/>
    <p:sldId id="268" r:id="rId12"/>
    <p:sldId id="262" r:id="rId13"/>
    <p:sldId id="269" r:id="rId14"/>
    <p:sldId id="270" r:id="rId15"/>
    <p:sldId id="271" r:id="rId1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372" y="-102"/>
      </p:cViewPr>
      <p:guideLst>
        <p:guide orient="horz" pos="2160"/>
        <p:guide pos="2880"/>
      </p:guideLst>
    </p:cSldViewPr>
  </p:slideViewPr>
  <p:notesTextViewPr>
    <p:cViewPr>
      <p:scale>
        <a:sx n="1" d="1"/>
        <a:sy n="1" d="1"/>
      </p:scale>
      <p:origin x="0" y="0"/>
    </p:cViewPr>
  </p:notesTextViewPr>
  <p:sorterViewPr>
    <p:cViewPr>
      <p:scale>
        <a:sx n="100" d="100"/>
        <a:sy n="100" d="100"/>
      </p:scale>
      <p:origin x="0" y="31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D35FA-CB3E-445C-9A5E-922B6AB4002C}" type="datetimeFigureOut">
              <a:rPr lang="sv-SE" smtClean="0"/>
              <a:t>2014-05-20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9DC31E-6608-431E-A624-2094F9D8491A}" type="slidenum">
              <a:rPr lang="sv-SE" smtClean="0"/>
              <a:t>‹#›</a:t>
            </a:fld>
            <a:endParaRPr lang="sv-SE"/>
          </a:p>
        </p:txBody>
      </p:sp>
    </p:spTree>
    <p:extLst>
      <p:ext uri="{BB962C8B-B14F-4D97-AF65-F5344CB8AC3E}">
        <p14:creationId xmlns:p14="http://schemas.microsoft.com/office/powerpoint/2010/main" val="46355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F1BC5AB-2A28-423C-89AF-58EBD7440EAC}" type="slidenum">
              <a:rPr lang="sv-SE" smtClean="0"/>
              <a:t>15</a:t>
            </a:fld>
            <a:endParaRPr lang="sv-SE"/>
          </a:p>
        </p:txBody>
      </p:sp>
    </p:spTree>
    <p:extLst>
      <p:ext uri="{BB962C8B-B14F-4D97-AF65-F5344CB8AC3E}">
        <p14:creationId xmlns:p14="http://schemas.microsoft.com/office/powerpoint/2010/main" val="396453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FF5AD12-6010-439C-B35B-B6114FCF7156}" type="datetimeFigureOut">
              <a:rPr lang="sv-SE" smtClean="0"/>
              <a:t>2014-05-20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52527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FF5AD12-6010-439C-B35B-B6114FCF7156}" type="datetimeFigureOut">
              <a:rPr lang="sv-SE" smtClean="0"/>
              <a:t>2014-05-20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346977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FF5AD12-6010-439C-B35B-B6114FCF7156}" type="datetimeFigureOut">
              <a:rPr lang="sv-SE" smtClean="0"/>
              <a:t>2014-05-20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411418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FF5AD12-6010-439C-B35B-B6114FCF7156}" type="datetimeFigureOut">
              <a:rPr lang="sv-SE" smtClean="0"/>
              <a:t>2014-05-20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220183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FF5AD12-6010-439C-B35B-B6114FCF7156}" type="datetimeFigureOut">
              <a:rPr lang="sv-SE" smtClean="0"/>
              <a:t>2014-05-20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376003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FF5AD12-6010-439C-B35B-B6114FCF7156}" type="datetimeFigureOut">
              <a:rPr lang="sv-SE" smtClean="0"/>
              <a:t>2014-05-20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313010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7FF5AD12-6010-439C-B35B-B6114FCF7156}" type="datetimeFigureOut">
              <a:rPr lang="sv-SE" smtClean="0"/>
              <a:t>2014-05-20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179628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FF5AD12-6010-439C-B35B-B6114FCF7156}" type="datetimeFigureOut">
              <a:rPr lang="sv-SE" smtClean="0"/>
              <a:t>2014-05-20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349555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FF5AD12-6010-439C-B35B-B6114FCF7156}" type="datetimeFigureOut">
              <a:rPr lang="sv-SE" smtClean="0"/>
              <a:t>2014-05-20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3532038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FF5AD12-6010-439C-B35B-B6114FCF7156}" type="datetimeFigureOut">
              <a:rPr lang="sv-SE" smtClean="0"/>
              <a:t>2014-05-20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118142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FF5AD12-6010-439C-B35B-B6114FCF7156}" type="datetimeFigureOut">
              <a:rPr lang="sv-SE" smtClean="0"/>
              <a:t>2014-05-20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33478FE-1942-45B6-891C-AB5046AF8FCA}" type="slidenum">
              <a:rPr lang="sv-SE" smtClean="0"/>
              <a:t>‹#›</a:t>
            </a:fld>
            <a:endParaRPr lang="sv-SE"/>
          </a:p>
        </p:txBody>
      </p:sp>
    </p:spTree>
    <p:extLst>
      <p:ext uri="{BB962C8B-B14F-4D97-AF65-F5344CB8AC3E}">
        <p14:creationId xmlns:p14="http://schemas.microsoft.com/office/powerpoint/2010/main" val="79314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5AD12-6010-439C-B35B-B6114FCF7156}" type="datetimeFigureOut">
              <a:rPr lang="sv-SE" smtClean="0"/>
              <a:t>2014-05-20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478FE-1942-45B6-891C-AB5046AF8FCA}" type="slidenum">
              <a:rPr lang="sv-SE" smtClean="0"/>
              <a:t>‹#›</a:t>
            </a:fld>
            <a:endParaRPr lang="sv-SE"/>
          </a:p>
        </p:txBody>
      </p:sp>
    </p:spTree>
    <p:extLst>
      <p:ext uri="{BB962C8B-B14F-4D97-AF65-F5344CB8AC3E}">
        <p14:creationId xmlns:p14="http://schemas.microsoft.com/office/powerpoint/2010/main" val="2713242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3.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8.gif"/><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4296" y="147890"/>
            <a:ext cx="5343967" cy="592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4149080"/>
            <a:ext cx="2160240" cy="274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395536" y="6142686"/>
            <a:ext cx="2376264" cy="369332"/>
          </a:xfrm>
          <a:prstGeom prst="rect">
            <a:avLst/>
          </a:prstGeom>
          <a:gradFill flip="none" rotWithShape="1">
            <a:gsLst>
              <a:gs pos="0">
                <a:srgbClr val="B0ABC5">
                  <a:tint val="66000"/>
                  <a:satMod val="160000"/>
                </a:srgbClr>
              </a:gs>
              <a:gs pos="50000">
                <a:srgbClr val="B0ABC5">
                  <a:tint val="44500"/>
                  <a:satMod val="160000"/>
                </a:srgbClr>
              </a:gs>
              <a:gs pos="100000">
                <a:srgbClr val="B0ABC5">
                  <a:tint val="23500"/>
                  <a:satMod val="160000"/>
                </a:srgbClr>
              </a:gs>
            </a:gsLst>
            <a:lin ang="10800000" scaled="1"/>
            <a:tileRect/>
          </a:gradFill>
        </p:spPr>
        <p:txBody>
          <a:bodyPr wrap="square">
            <a:spAutoFit/>
          </a:bodyPr>
          <a:lstStyle/>
          <a:p>
            <a:r>
              <a:rPr lang="en-US" b="1" dirty="0" smtClean="0">
                <a:solidFill>
                  <a:srgbClr val="002060"/>
                </a:solidFill>
              </a:rPr>
              <a:t>www.remusforlag.se</a:t>
            </a:r>
            <a:endParaRPr lang="sv-SE" b="1" dirty="0">
              <a:solidFill>
                <a:srgbClr val="002060"/>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94018">
            <a:off x="746220" y="2328914"/>
            <a:ext cx="2467650" cy="2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69639">
            <a:off x="6221902" y="2261340"/>
            <a:ext cx="2604563" cy="299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452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Ägaren\Pictures\Re bilder Annika\126-12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48680"/>
            <a:ext cx="4447690" cy="4951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Ägaren\Pictures\Re bilder Annika\148.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2528" y="1885137"/>
            <a:ext cx="4467204" cy="4972863"/>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5570865" y="425232"/>
            <a:ext cx="3548150" cy="1754326"/>
          </a:xfrm>
          <a:prstGeom prst="rect">
            <a:avLst/>
          </a:prstGeom>
        </p:spPr>
        <p:txBody>
          <a:bodyPr wrap="square">
            <a:spAutoFit/>
          </a:bodyPr>
          <a:lstStyle/>
          <a:p>
            <a:r>
              <a:rPr lang="sv-SE" b="1" dirty="0">
                <a:solidFill>
                  <a:srgbClr val="7030A0"/>
                </a:solidFill>
              </a:rPr>
              <a:t>Likheter </a:t>
            </a:r>
            <a:r>
              <a:rPr lang="sv-SE" b="1" dirty="0" smtClean="0">
                <a:solidFill>
                  <a:srgbClr val="7030A0"/>
                </a:solidFill>
              </a:rPr>
              <a:t>– men också skillnader </a:t>
            </a:r>
            <a:r>
              <a:rPr lang="sv-SE" b="1" dirty="0">
                <a:solidFill>
                  <a:srgbClr val="7030A0"/>
                </a:solidFill>
              </a:rPr>
              <a:t>– </a:t>
            </a:r>
            <a:r>
              <a:rPr lang="sv-SE" b="1" dirty="0" smtClean="0">
                <a:solidFill>
                  <a:srgbClr val="7030A0"/>
                </a:solidFill>
              </a:rPr>
              <a:t>mellan </a:t>
            </a:r>
            <a:r>
              <a:rPr lang="sv-SE" b="1" dirty="0">
                <a:solidFill>
                  <a:srgbClr val="7030A0"/>
                </a:solidFill>
              </a:rPr>
              <a:t>hinduism och </a:t>
            </a:r>
            <a:r>
              <a:rPr lang="sv-SE" b="1" dirty="0" smtClean="0">
                <a:solidFill>
                  <a:srgbClr val="7030A0"/>
                </a:solidFill>
              </a:rPr>
              <a:t>buddhism behöver inte beskrivas med text:</a:t>
            </a:r>
            <a:endParaRPr lang="sv-SE" b="1" dirty="0">
              <a:solidFill>
                <a:srgbClr val="7030A0"/>
              </a:solidFill>
            </a:endParaRPr>
          </a:p>
          <a:p>
            <a:r>
              <a:rPr lang="sv-SE" dirty="0">
                <a:solidFill>
                  <a:srgbClr val="7030A0"/>
                </a:solidFill>
              </a:rPr>
              <a:t>• Dessa två religioner ser livet som </a:t>
            </a:r>
            <a:endParaRPr lang="sv-SE" dirty="0" smtClean="0">
              <a:solidFill>
                <a:srgbClr val="7030A0"/>
              </a:solidFill>
            </a:endParaRPr>
          </a:p>
          <a:p>
            <a:r>
              <a:rPr lang="sv-SE" dirty="0" smtClean="0">
                <a:solidFill>
                  <a:srgbClr val="7030A0"/>
                </a:solidFill>
              </a:rPr>
              <a:t>en </a:t>
            </a:r>
            <a:r>
              <a:rPr lang="sv-SE" dirty="0">
                <a:solidFill>
                  <a:srgbClr val="7030A0"/>
                </a:solidFill>
              </a:rPr>
              <a:t>återkommande serie av </a:t>
            </a:r>
            <a:r>
              <a:rPr lang="sv-SE" dirty="0" smtClean="0">
                <a:solidFill>
                  <a:srgbClr val="7030A0"/>
                </a:solidFill>
              </a:rPr>
              <a:t>födelse-liv-död-födelseliv-död ….. </a:t>
            </a:r>
            <a:endParaRPr lang="sv-SE" dirty="0">
              <a:solidFill>
                <a:srgbClr val="7030A0"/>
              </a:solidFill>
            </a:endParaRPr>
          </a:p>
        </p:txBody>
      </p:sp>
      <p:sp>
        <p:nvSpPr>
          <p:cNvPr id="4" name="textruta 3"/>
          <p:cNvSpPr txBox="1"/>
          <p:nvPr/>
        </p:nvSpPr>
        <p:spPr>
          <a:xfrm>
            <a:off x="395536" y="5527308"/>
            <a:ext cx="5612114" cy="923330"/>
          </a:xfrm>
          <a:prstGeom prst="rect">
            <a:avLst/>
          </a:prstGeom>
          <a:noFill/>
        </p:spPr>
        <p:txBody>
          <a:bodyPr wrap="none" rtlCol="0">
            <a:spAutoFit/>
          </a:bodyPr>
          <a:lstStyle/>
          <a:p>
            <a:r>
              <a:rPr lang="sv-SE" b="1" dirty="0" smtClean="0">
                <a:solidFill>
                  <a:srgbClr val="7030A0"/>
                </a:solidFill>
              </a:rPr>
              <a:t>För många är bilden och samtal kring bild </a:t>
            </a:r>
          </a:p>
          <a:p>
            <a:r>
              <a:rPr lang="sv-SE" b="1" dirty="0" smtClean="0">
                <a:solidFill>
                  <a:srgbClr val="7030A0"/>
                </a:solidFill>
              </a:rPr>
              <a:t>en effektivare väg tillsamma kunskap om likheter </a:t>
            </a:r>
          </a:p>
          <a:p>
            <a:r>
              <a:rPr lang="sv-SE" b="1" dirty="0" smtClean="0">
                <a:solidFill>
                  <a:srgbClr val="7030A0"/>
                </a:solidFill>
              </a:rPr>
              <a:t>– </a:t>
            </a:r>
            <a:r>
              <a:rPr lang="sv-SE" b="1" dirty="0">
                <a:solidFill>
                  <a:srgbClr val="7030A0"/>
                </a:solidFill>
              </a:rPr>
              <a:t>men också skillnader – </a:t>
            </a:r>
            <a:r>
              <a:rPr lang="sv-SE" b="1" dirty="0" smtClean="0">
                <a:solidFill>
                  <a:srgbClr val="7030A0"/>
                </a:solidFill>
              </a:rPr>
              <a:t>mellan </a:t>
            </a:r>
            <a:r>
              <a:rPr lang="sv-SE" b="1" dirty="0">
                <a:solidFill>
                  <a:srgbClr val="7030A0"/>
                </a:solidFill>
              </a:rPr>
              <a:t>hinduism och buddhism </a:t>
            </a:r>
          </a:p>
        </p:txBody>
      </p:sp>
      <p:sp>
        <p:nvSpPr>
          <p:cNvPr id="5" name="Rektangel 4"/>
          <p:cNvSpPr/>
          <p:nvPr/>
        </p:nvSpPr>
        <p:spPr>
          <a:xfrm>
            <a:off x="12616" y="194400"/>
            <a:ext cx="5599290" cy="461665"/>
          </a:xfrm>
          <a:prstGeom prst="rect">
            <a:avLst/>
          </a:prstGeom>
        </p:spPr>
        <p:txBody>
          <a:bodyPr wrap="none">
            <a:spAutoFit/>
          </a:bodyPr>
          <a:lstStyle/>
          <a:p>
            <a:r>
              <a:rPr lang="sv-SE" sz="2400" b="1" dirty="0" smtClean="0">
                <a:latin typeface="+mj-lt"/>
              </a:rPr>
              <a:t>Re 8 ger </a:t>
            </a:r>
            <a:r>
              <a:rPr lang="sv-SE" sz="2400" b="1" dirty="0" smtClean="0">
                <a:latin typeface="Algerian" pitchFamily="82" charset="0"/>
              </a:rPr>
              <a:t>Impulser</a:t>
            </a:r>
            <a:r>
              <a:rPr lang="sv-SE" b="1" dirty="0" smtClean="0">
                <a:latin typeface="Algerian" pitchFamily="82" charset="0"/>
              </a:rPr>
              <a:t> </a:t>
            </a:r>
            <a:r>
              <a:rPr lang="sv-SE" sz="2400" b="1" dirty="0" smtClean="0">
                <a:latin typeface="+mj-lt"/>
              </a:rPr>
              <a:t>till jämförande studier</a:t>
            </a:r>
            <a:endParaRPr lang="sv-SE" sz="2000" b="1" dirty="0">
              <a:latin typeface="+mj-lt"/>
            </a:endParaRPr>
          </a:p>
        </p:txBody>
      </p:sp>
      <p:pic>
        <p:nvPicPr>
          <p:cNvPr id="7" name="Picture 3" descr="C:\Users\Carl\Desktop\Remus logg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7315" y="6035652"/>
            <a:ext cx="9017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45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Ägaren\Pictures\Religionsbilder samling\Klocka beskuren Dali Lond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4662" y="0"/>
            <a:ext cx="348717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36454" y="62795"/>
            <a:ext cx="4572000" cy="4062651"/>
          </a:xfrm>
          <a:prstGeom prst="rect">
            <a:avLst/>
          </a:prstGeom>
        </p:spPr>
        <p:txBody>
          <a:bodyPr>
            <a:spAutoFit/>
          </a:bodyPr>
          <a:lstStyle/>
          <a:p>
            <a:r>
              <a:rPr lang="sv-SE" sz="2400" b="1" dirty="0">
                <a:solidFill>
                  <a:srgbClr val="002060"/>
                </a:solidFill>
                <a:effectLst>
                  <a:outerShdw blurRad="38100" dist="38100" dir="2700000" algn="tl">
                    <a:srgbClr val="000000">
                      <a:alpha val="43137"/>
                    </a:srgbClr>
                  </a:outerShdw>
                </a:effectLst>
              </a:rPr>
              <a:t>Tid för kunskapskontroll</a:t>
            </a:r>
          </a:p>
          <a:p>
            <a:r>
              <a:rPr lang="sv-SE" b="1" dirty="0"/>
              <a:t>- På väg mot kursplanens mål</a:t>
            </a:r>
          </a:p>
          <a:p>
            <a:r>
              <a:rPr lang="sv-SE" b="1" dirty="0"/>
              <a:t>Vad vet du om:</a:t>
            </a:r>
          </a:p>
          <a:p>
            <a:r>
              <a:rPr lang="sv-SE" b="1" dirty="0"/>
              <a:t>• Vägar, mål och tekniker?</a:t>
            </a:r>
          </a:p>
          <a:p>
            <a:r>
              <a:rPr lang="sv-SE" b="1" dirty="0"/>
              <a:t>• Gudavärldens betydelse?</a:t>
            </a:r>
          </a:p>
          <a:p>
            <a:r>
              <a:rPr lang="sv-SE" b="1" dirty="0"/>
              <a:t>• Dharma och </a:t>
            </a:r>
            <a:r>
              <a:rPr lang="sv-SE" b="1" dirty="0" err="1"/>
              <a:t>Veda</a:t>
            </a:r>
            <a:r>
              <a:rPr lang="sv-SE" b="1" dirty="0"/>
              <a:t>?</a:t>
            </a:r>
          </a:p>
          <a:p>
            <a:r>
              <a:rPr lang="sv-SE" b="1" dirty="0"/>
              <a:t>• Hur man lär sig?</a:t>
            </a:r>
          </a:p>
          <a:p>
            <a:r>
              <a:rPr lang="sv-SE" b="1" dirty="0"/>
              <a:t>• </a:t>
            </a:r>
            <a:r>
              <a:rPr lang="sv-SE" b="1" dirty="0" err="1"/>
              <a:t>Samsara</a:t>
            </a:r>
            <a:r>
              <a:rPr lang="sv-SE" b="1" dirty="0"/>
              <a:t>?</a:t>
            </a:r>
          </a:p>
          <a:p>
            <a:r>
              <a:rPr lang="sv-SE" b="1" dirty="0"/>
              <a:t>• Gandhis betydelse</a:t>
            </a:r>
            <a:r>
              <a:rPr lang="sv-SE" b="1" dirty="0" smtClean="0"/>
              <a:t>?</a:t>
            </a:r>
          </a:p>
          <a:p>
            <a:endParaRPr lang="sv-SE" b="1" dirty="0" smtClean="0"/>
          </a:p>
          <a:p>
            <a:r>
              <a:rPr lang="sv-SE" b="1" dirty="0"/>
              <a:t>Vad föreställer bilderna?</a:t>
            </a:r>
          </a:p>
          <a:p>
            <a:r>
              <a:rPr lang="sv-SE" b="1" dirty="0"/>
              <a:t>Vad handlar de om?</a:t>
            </a:r>
          </a:p>
          <a:p>
            <a:r>
              <a:rPr lang="sv-SE" b="1" dirty="0"/>
              <a:t>Finns det något som angår dig i</a:t>
            </a:r>
          </a:p>
          <a:p>
            <a:r>
              <a:rPr lang="sv-SE" b="1" dirty="0"/>
              <a:t>dessa bilder?</a:t>
            </a:r>
            <a:endParaRPr lang="sv-SE" dirty="0"/>
          </a:p>
        </p:txBody>
      </p:sp>
      <p:sp>
        <p:nvSpPr>
          <p:cNvPr id="6" name="Rektangel 5"/>
          <p:cNvSpPr/>
          <p:nvPr/>
        </p:nvSpPr>
        <p:spPr>
          <a:xfrm>
            <a:off x="4932040" y="0"/>
            <a:ext cx="2084030" cy="646331"/>
          </a:xfrm>
          <a:prstGeom prst="rect">
            <a:avLst/>
          </a:prstGeom>
        </p:spPr>
        <p:txBody>
          <a:bodyPr wrap="square">
            <a:spAutoFit/>
          </a:bodyPr>
          <a:lstStyle/>
          <a:p>
            <a:r>
              <a:rPr lang="sv-SE" b="1" dirty="0"/>
              <a:t>Vrid och vänd</a:t>
            </a:r>
          </a:p>
          <a:p>
            <a:r>
              <a:rPr lang="sv-SE" b="1" dirty="0"/>
              <a:t>på det du lärt dig!</a:t>
            </a:r>
            <a:endParaRPr lang="sv-SE"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862" y="3980587"/>
            <a:ext cx="129540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485" y="5212896"/>
            <a:ext cx="120015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85" y="5167294"/>
            <a:ext cx="11430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245" y="4125446"/>
            <a:ext cx="10858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4" y="5270064"/>
            <a:ext cx="1112448" cy="133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6660233" y="62795"/>
            <a:ext cx="2511686" cy="3416320"/>
          </a:xfrm>
          <a:prstGeom prst="rect">
            <a:avLst/>
          </a:prstGeom>
        </p:spPr>
        <p:txBody>
          <a:bodyPr wrap="square">
            <a:spAutoFit/>
          </a:bodyPr>
          <a:lstStyle/>
          <a:p>
            <a:r>
              <a:rPr lang="sv-SE" b="1" dirty="0"/>
              <a:t>Vad vet du om:</a:t>
            </a:r>
          </a:p>
          <a:p>
            <a:r>
              <a:rPr lang="sv-SE" b="1" dirty="0" smtClean="0"/>
              <a:t>• </a:t>
            </a:r>
            <a:r>
              <a:rPr lang="sv-SE" b="1" dirty="0"/>
              <a:t>Lidandet enligt buddhismen?</a:t>
            </a:r>
          </a:p>
          <a:p>
            <a:r>
              <a:rPr lang="sv-SE" b="1" dirty="0" smtClean="0"/>
              <a:t>• </a:t>
            </a:r>
            <a:r>
              <a:rPr lang="sv-SE" b="1" dirty="0"/>
              <a:t>Hur man lär sig?</a:t>
            </a:r>
          </a:p>
          <a:p>
            <a:r>
              <a:rPr lang="sv-SE" b="1" dirty="0" smtClean="0"/>
              <a:t>• </a:t>
            </a:r>
            <a:r>
              <a:rPr lang="sv-SE" b="1" dirty="0"/>
              <a:t>Kampsport och meditation</a:t>
            </a:r>
            <a:r>
              <a:rPr lang="sv-SE" b="1" dirty="0" smtClean="0"/>
              <a:t>?</a:t>
            </a:r>
          </a:p>
          <a:p>
            <a:endParaRPr lang="sv-SE" b="1" dirty="0" smtClean="0"/>
          </a:p>
          <a:p>
            <a:r>
              <a:rPr lang="sv-SE" b="1" dirty="0"/>
              <a:t>Vad föreställer bilderna?</a:t>
            </a:r>
          </a:p>
          <a:p>
            <a:r>
              <a:rPr lang="sv-SE" b="1" dirty="0"/>
              <a:t>Vad handlar de om?</a:t>
            </a:r>
          </a:p>
          <a:p>
            <a:r>
              <a:rPr lang="sv-SE" b="1" dirty="0"/>
              <a:t>Finns det något som angår dig </a:t>
            </a:r>
            <a:r>
              <a:rPr lang="sv-SE" b="1" dirty="0" smtClean="0"/>
              <a:t>i dessa </a:t>
            </a:r>
            <a:r>
              <a:rPr lang="sv-SE" b="1" dirty="0"/>
              <a:t>bilder?</a:t>
            </a:r>
            <a:endParaRPr lang="sv-SE" dirty="0"/>
          </a:p>
          <a:p>
            <a:endParaRPr lang="sv-SE" dirty="0"/>
          </a:p>
        </p:txBody>
      </p:sp>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362" y="5021758"/>
            <a:ext cx="13144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9691" y="4642574"/>
            <a:ext cx="12763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3898" y="3300874"/>
            <a:ext cx="11430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9394" y="3429000"/>
            <a:ext cx="11525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9461" y="5617070"/>
            <a:ext cx="1136796" cy="124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p:cNvSpPr txBox="1"/>
          <p:nvPr/>
        </p:nvSpPr>
        <p:spPr>
          <a:xfrm>
            <a:off x="3879670" y="2606973"/>
            <a:ext cx="1457567" cy="2862322"/>
          </a:xfrm>
          <a:prstGeom prst="rect">
            <a:avLst/>
          </a:prstGeom>
          <a:solidFill>
            <a:schemeClr val="tx1">
              <a:lumMod val="85000"/>
              <a:lumOff val="15000"/>
            </a:schemeClr>
          </a:solidFill>
        </p:spPr>
        <p:txBody>
          <a:bodyPr wrap="square" rtlCol="0">
            <a:spAutoFit/>
          </a:bodyPr>
          <a:lstStyle/>
          <a:p>
            <a:r>
              <a:rPr lang="sv-SE" dirty="0" smtClean="0">
                <a:solidFill>
                  <a:schemeClr val="bg1"/>
                </a:solidFill>
              </a:rPr>
              <a:t>Kunskap behöver </a:t>
            </a:r>
          </a:p>
          <a:p>
            <a:r>
              <a:rPr lang="sv-SE" dirty="0">
                <a:solidFill>
                  <a:schemeClr val="bg1"/>
                </a:solidFill>
              </a:rPr>
              <a:t>b</a:t>
            </a:r>
            <a:r>
              <a:rPr lang="sv-SE" dirty="0" smtClean="0">
                <a:solidFill>
                  <a:schemeClr val="bg1"/>
                </a:solidFill>
              </a:rPr>
              <a:t>efästas med återkoppling</a:t>
            </a:r>
          </a:p>
          <a:p>
            <a:endParaRPr lang="sv-SE" dirty="0" smtClean="0">
              <a:solidFill>
                <a:schemeClr val="bg1"/>
              </a:solidFill>
            </a:endParaRPr>
          </a:p>
          <a:p>
            <a:r>
              <a:rPr lang="sv-SE" dirty="0" smtClean="0">
                <a:solidFill>
                  <a:schemeClr val="bg1"/>
                </a:solidFill>
              </a:rPr>
              <a:t>- men med variation</a:t>
            </a:r>
          </a:p>
          <a:p>
            <a:r>
              <a:rPr lang="sv-SE" dirty="0" smtClean="0">
                <a:solidFill>
                  <a:schemeClr val="bg1"/>
                </a:solidFill>
              </a:rPr>
              <a:t>Inte bara ord </a:t>
            </a:r>
          </a:p>
          <a:p>
            <a:r>
              <a:rPr lang="sv-SE" dirty="0" smtClean="0">
                <a:solidFill>
                  <a:schemeClr val="bg1"/>
                </a:solidFill>
              </a:rPr>
              <a:t>Bild är minst lika viktigt </a:t>
            </a:r>
            <a:endParaRPr lang="sv-SE" dirty="0">
              <a:solidFill>
                <a:schemeClr val="bg1"/>
              </a:solidFill>
            </a:endParaRPr>
          </a:p>
        </p:txBody>
      </p:sp>
      <p:pic>
        <p:nvPicPr>
          <p:cNvPr id="20" name="Picture 3" descr="C:\Users\Carl\Desktop\Remus logg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2048" y="6151092"/>
            <a:ext cx="9017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9547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9525"/>
            <a:ext cx="9058275"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70258" y="230653"/>
            <a:ext cx="6708696" cy="461665"/>
          </a:xfrm>
          <a:prstGeom prst="rect">
            <a:avLst/>
          </a:prstGeom>
        </p:spPr>
        <p:txBody>
          <a:bodyPr wrap="none">
            <a:spAutoFit/>
          </a:bodyPr>
          <a:lstStyle/>
          <a:p>
            <a:r>
              <a:rPr lang="sv-SE" sz="2400" b="1" dirty="0" smtClean="0"/>
              <a:t>Hur man löser konflikter   och    lär sig att ta ansvar</a:t>
            </a:r>
            <a:endParaRPr lang="sv-SE" sz="2400" dirty="0"/>
          </a:p>
        </p:txBody>
      </p:sp>
      <p:sp>
        <p:nvSpPr>
          <p:cNvPr id="7" name="Rektangel 6"/>
          <p:cNvSpPr/>
          <p:nvPr/>
        </p:nvSpPr>
        <p:spPr>
          <a:xfrm>
            <a:off x="6660232" y="28135"/>
            <a:ext cx="2423993" cy="1138773"/>
          </a:xfrm>
          <a:prstGeom prst="rect">
            <a:avLst/>
          </a:prstGeom>
        </p:spPr>
        <p:txBody>
          <a:bodyPr wrap="square">
            <a:spAutoFit/>
          </a:bodyPr>
          <a:lstStyle/>
          <a:p>
            <a:pPr algn="r"/>
            <a:r>
              <a:rPr lang="sv-SE" sz="2800" b="1" dirty="0">
                <a:solidFill>
                  <a:srgbClr val="002060"/>
                </a:solidFill>
              </a:rPr>
              <a:t>Etik och moral</a:t>
            </a:r>
          </a:p>
          <a:p>
            <a:pPr algn="r"/>
            <a:r>
              <a:rPr lang="sv-SE" sz="2000" b="1" dirty="0" smtClean="0">
                <a:solidFill>
                  <a:srgbClr val="002060"/>
                </a:solidFill>
              </a:rPr>
              <a:t>Att </a:t>
            </a:r>
            <a:r>
              <a:rPr lang="sv-SE" sz="2000" b="1" dirty="0">
                <a:solidFill>
                  <a:srgbClr val="002060"/>
                </a:solidFill>
              </a:rPr>
              <a:t>tänka rätt </a:t>
            </a:r>
            <a:r>
              <a:rPr lang="sv-SE" sz="2000" b="1" dirty="0" smtClean="0">
                <a:solidFill>
                  <a:srgbClr val="002060"/>
                </a:solidFill>
              </a:rPr>
              <a:t>och handla </a:t>
            </a:r>
            <a:r>
              <a:rPr lang="sv-SE" sz="2000" b="1" dirty="0">
                <a:solidFill>
                  <a:srgbClr val="002060"/>
                </a:solidFill>
              </a:rPr>
              <a:t>korrekt</a:t>
            </a:r>
            <a:endParaRPr lang="sv-SE" sz="2000" dirty="0">
              <a:solidFill>
                <a:srgbClr val="002060"/>
              </a:solidFill>
            </a:endParaRPr>
          </a:p>
        </p:txBody>
      </p:sp>
      <p:pic>
        <p:nvPicPr>
          <p:cNvPr id="10"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927" y="5800571"/>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Likbent triangel 7"/>
          <p:cNvSpPr/>
          <p:nvPr/>
        </p:nvSpPr>
        <p:spPr>
          <a:xfrm>
            <a:off x="662329" y="5078144"/>
            <a:ext cx="2762278" cy="1444853"/>
          </a:xfrm>
          <a:prstGeom prst="triangle">
            <a:avLst>
              <a:gd name="adj" fmla="val 489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Re 8</a:t>
            </a:r>
          </a:p>
          <a:p>
            <a:pPr algn="ctr"/>
            <a:r>
              <a:rPr lang="sv-SE" dirty="0" smtClean="0"/>
              <a:t>Praktisk</a:t>
            </a:r>
          </a:p>
          <a:p>
            <a:pPr algn="ctr"/>
            <a:r>
              <a:rPr lang="sv-SE" dirty="0" smtClean="0"/>
              <a:t>Handledning</a:t>
            </a:r>
          </a:p>
          <a:p>
            <a:pPr algn="ctr"/>
            <a:endParaRPr lang="sv-SE" dirty="0"/>
          </a:p>
          <a:p>
            <a:pPr algn="ctr"/>
            <a:endParaRPr lang="sv-SE" dirty="0" smtClean="0"/>
          </a:p>
        </p:txBody>
      </p:sp>
    </p:spTree>
    <p:extLst>
      <p:ext uri="{BB962C8B-B14F-4D97-AF65-F5344CB8AC3E}">
        <p14:creationId xmlns:p14="http://schemas.microsoft.com/office/powerpoint/2010/main" val="373270061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25271"/>
            <a:ext cx="6422876" cy="56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755576" y="125106"/>
            <a:ext cx="4719062" cy="1661993"/>
          </a:xfrm>
          <a:prstGeom prst="rect">
            <a:avLst/>
          </a:prstGeom>
        </p:spPr>
        <p:txBody>
          <a:bodyPr wrap="square">
            <a:spAutoFit/>
          </a:bodyPr>
          <a:lstStyle/>
          <a:p>
            <a:r>
              <a:rPr lang="sv-SE" sz="4800" b="1" dirty="0"/>
              <a:t>Människovärde</a:t>
            </a:r>
          </a:p>
          <a:p>
            <a:r>
              <a:rPr lang="sv-SE" b="1" dirty="0" smtClean="0"/>
              <a:t>Tränga på bara-</a:t>
            </a:r>
            <a:endParaRPr lang="sv-SE" b="1" dirty="0"/>
          </a:p>
          <a:p>
            <a:r>
              <a:rPr lang="sv-SE" b="1" dirty="0"/>
              <a:t>e</a:t>
            </a:r>
            <a:r>
              <a:rPr lang="sv-SE" b="1" dirty="0" smtClean="0"/>
              <a:t>ller har alla</a:t>
            </a:r>
            <a:r>
              <a:rPr lang="sv-SE" b="1" dirty="0"/>
              <a:t> </a:t>
            </a:r>
            <a:r>
              <a:rPr lang="sv-SE" b="1" dirty="0" smtClean="0"/>
              <a:t>samma </a:t>
            </a:r>
          </a:p>
          <a:p>
            <a:r>
              <a:rPr lang="sv-SE" b="1" dirty="0" smtClean="0"/>
              <a:t>människovärde</a:t>
            </a:r>
            <a:r>
              <a:rPr lang="sv-SE" b="1" dirty="0"/>
              <a:t>?</a:t>
            </a:r>
            <a:endParaRPr lang="sv-SE" dirty="0"/>
          </a:p>
        </p:txBody>
      </p:sp>
      <p:sp>
        <p:nvSpPr>
          <p:cNvPr id="3" name="Rektangel 2"/>
          <p:cNvSpPr/>
          <p:nvPr/>
        </p:nvSpPr>
        <p:spPr>
          <a:xfrm>
            <a:off x="467544" y="5085184"/>
            <a:ext cx="4572000" cy="1508105"/>
          </a:xfrm>
          <a:prstGeom prst="rect">
            <a:avLst/>
          </a:prstGeom>
        </p:spPr>
        <p:txBody>
          <a:bodyPr>
            <a:spAutoFit/>
          </a:bodyPr>
          <a:lstStyle/>
          <a:p>
            <a:r>
              <a:rPr lang="sv-SE" sz="2000" b="1" dirty="0" smtClean="0"/>
              <a:t>Mänskliga rättigheter preciseras</a:t>
            </a:r>
            <a:endParaRPr lang="sv-SE" sz="2000" b="1" dirty="0"/>
          </a:p>
          <a:p>
            <a:r>
              <a:rPr lang="sv-SE" dirty="0"/>
              <a:t>FN:s deklarationer preciserar de mänskliga rättigheterna.</a:t>
            </a:r>
          </a:p>
          <a:p>
            <a:r>
              <a:rPr lang="sv-SE" dirty="0"/>
              <a:t>Det handlar om rätt till liv, hälsa, utbildning,</a:t>
            </a:r>
          </a:p>
          <a:p>
            <a:r>
              <a:rPr lang="sv-SE" dirty="0"/>
              <a:t>personlig </a:t>
            </a:r>
            <a:r>
              <a:rPr lang="sv-SE" dirty="0" smtClean="0"/>
              <a:t>säkerhet …</a:t>
            </a:r>
            <a:endParaRPr lang="sv-SE" dirty="0"/>
          </a:p>
        </p:txBody>
      </p:sp>
      <p:sp>
        <p:nvSpPr>
          <p:cNvPr id="4" name="Rektangel 3"/>
          <p:cNvSpPr/>
          <p:nvPr/>
        </p:nvSpPr>
        <p:spPr>
          <a:xfrm>
            <a:off x="5652120" y="5839236"/>
            <a:ext cx="2903359" cy="954107"/>
          </a:xfrm>
          <a:prstGeom prst="rect">
            <a:avLst/>
          </a:prstGeom>
        </p:spPr>
        <p:txBody>
          <a:bodyPr wrap="none">
            <a:spAutoFit/>
          </a:bodyPr>
          <a:lstStyle/>
          <a:p>
            <a:r>
              <a:rPr lang="sv-SE" sz="2000" b="1" dirty="0" smtClean="0"/>
              <a:t>Reflektera – Resonera</a:t>
            </a:r>
          </a:p>
          <a:p>
            <a:r>
              <a:rPr lang="sv-SE" dirty="0"/>
              <a:t>o</a:t>
            </a:r>
            <a:r>
              <a:rPr lang="sv-SE" dirty="0" smtClean="0"/>
              <a:t>m diskriminering, </a:t>
            </a:r>
            <a:r>
              <a:rPr lang="sv-SE" dirty="0" err="1" smtClean="0"/>
              <a:t>mobing</a:t>
            </a:r>
            <a:r>
              <a:rPr lang="sv-SE" dirty="0" smtClean="0"/>
              <a:t>, </a:t>
            </a:r>
          </a:p>
          <a:p>
            <a:r>
              <a:rPr lang="sv-SE" dirty="0"/>
              <a:t>å</a:t>
            </a:r>
            <a:r>
              <a:rPr lang="sv-SE" dirty="0" smtClean="0"/>
              <a:t>ldersgränser, djurens rätt ….</a:t>
            </a:r>
            <a:endParaRPr lang="sv-SE"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445" y="5285713"/>
            <a:ext cx="82867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Carl\Desktop\Remus logg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70" y="5229636"/>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5796135" y="125106"/>
            <a:ext cx="3310261" cy="738664"/>
          </a:xfrm>
          <a:prstGeom prst="rect">
            <a:avLst/>
          </a:prstGeom>
        </p:spPr>
        <p:txBody>
          <a:bodyPr wrap="square">
            <a:spAutoFit/>
          </a:bodyPr>
          <a:lstStyle/>
          <a:p>
            <a:pPr algn="r"/>
            <a:r>
              <a:rPr lang="sv-SE" sz="2400" b="1" dirty="0">
                <a:solidFill>
                  <a:srgbClr val="002060"/>
                </a:solidFill>
              </a:rPr>
              <a:t>Etik och moral</a:t>
            </a:r>
          </a:p>
          <a:p>
            <a:pPr algn="r"/>
            <a:r>
              <a:rPr lang="sv-SE" b="1" dirty="0">
                <a:solidFill>
                  <a:srgbClr val="002060"/>
                </a:solidFill>
              </a:rPr>
              <a:t>Att tänka rätt och handla korrekt</a:t>
            </a:r>
            <a:endParaRPr lang="sv-SE" dirty="0">
              <a:solidFill>
                <a:srgbClr val="002060"/>
              </a:solidFill>
            </a:endParaRPr>
          </a:p>
        </p:txBody>
      </p:sp>
      <p:sp>
        <p:nvSpPr>
          <p:cNvPr id="7" name="Kub 6"/>
          <p:cNvSpPr/>
          <p:nvPr/>
        </p:nvSpPr>
        <p:spPr>
          <a:xfrm>
            <a:off x="3310" y="2125998"/>
            <a:ext cx="2843808" cy="288031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BILD - FAKTA</a:t>
            </a:r>
          </a:p>
          <a:p>
            <a:pPr algn="ctr"/>
            <a:r>
              <a:rPr lang="sv-SE" dirty="0" smtClean="0"/>
              <a:t>- EGEN ERFARENHET</a:t>
            </a:r>
          </a:p>
          <a:p>
            <a:pPr algn="ctr"/>
            <a:r>
              <a:rPr lang="sv-SE" dirty="0" smtClean="0"/>
              <a:t>- BERÄTTELSER</a:t>
            </a:r>
          </a:p>
          <a:p>
            <a:pPr algn="ctr"/>
            <a:r>
              <a:rPr lang="sv-SE" dirty="0" smtClean="0"/>
              <a:t>gör reflektionen mindre ensidig åtminstone fyrsidig</a:t>
            </a:r>
            <a:endParaRPr lang="sv-SE" dirty="0"/>
          </a:p>
        </p:txBody>
      </p:sp>
    </p:spTree>
    <p:extLst>
      <p:ext uri="{BB962C8B-B14F-4D97-AF65-F5344CB8AC3E}">
        <p14:creationId xmlns:p14="http://schemas.microsoft.com/office/powerpoint/2010/main" val="119020762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005" y="1780800"/>
            <a:ext cx="3061385" cy="215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ktangel 1"/>
          <p:cNvSpPr/>
          <p:nvPr/>
        </p:nvSpPr>
        <p:spPr>
          <a:xfrm>
            <a:off x="4109512" y="3436283"/>
            <a:ext cx="1937197" cy="369332"/>
          </a:xfrm>
          <a:prstGeom prst="rect">
            <a:avLst/>
          </a:prstGeom>
          <a:solidFill>
            <a:schemeClr val="bg1"/>
          </a:solidFill>
        </p:spPr>
        <p:txBody>
          <a:bodyPr wrap="none">
            <a:spAutoFit/>
          </a:bodyPr>
          <a:lstStyle/>
          <a:p>
            <a:r>
              <a:rPr lang="sv-SE" b="1" dirty="0" smtClean="0"/>
              <a:t>Digital gemenskap</a:t>
            </a:r>
            <a:endParaRPr lang="sv-SE" dirty="0"/>
          </a:p>
        </p:txBody>
      </p:sp>
      <p:sp>
        <p:nvSpPr>
          <p:cNvPr id="3" name="Rektangel 2"/>
          <p:cNvSpPr/>
          <p:nvPr/>
        </p:nvSpPr>
        <p:spPr>
          <a:xfrm>
            <a:off x="7070390" y="3084010"/>
            <a:ext cx="2073610" cy="369332"/>
          </a:xfrm>
          <a:prstGeom prst="rect">
            <a:avLst/>
          </a:prstGeom>
          <a:solidFill>
            <a:schemeClr val="bg1"/>
          </a:solidFill>
        </p:spPr>
        <p:txBody>
          <a:bodyPr wrap="square">
            <a:spAutoFit/>
          </a:bodyPr>
          <a:lstStyle/>
          <a:p>
            <a:r>
              <a:rPr lang="sv-SE" b="1" dirty="0" smtClean="0"/>
              <a:t>Privat religiositet</a:t>
            </a:r>
            <a:endParaRPr lang="sv-SE" dirty="0"/>
          </a:p>
        </p:txBody>
      </p:sp>
      <p:sp>
        <p:nvSpPr>
          <p:cNvPr id="4" name="Rektangel 3"/>
          <p:cNvSpPr/>
          <p:nvPr/>
        </p:nvSpPr>
        <p:spPr>
          <a:xfrm>
            <a:off x="107504" y="116632"/>
            <a:ext cx="6480720" cy="1231106"/>
          </a:xfrm>
          <a:prstGeom prst="rect">
            <a:avLst/>
          </a:prstGeom>
        </p:spPr>
        <p:txBody>
          <a:bodyPr wrap="square">
            <a:spAutoFit/>
          </a:bodyPr>
          <a:lstStyle/>
          <a:p>
            <a:pPr algn="r"/>
            <a:r>
              <a:rPr lang="sv-SE" sz="2800" b="1" dirty="0" smtClean="0"/>
              <a:t>Privat och ny religiositet </a:t>
            </a:r>
            <a:r>
              <a:rPr lang="sv-SE" sz="2000" b="1" dirty="0" smtClean="0"/>
              <a:t>kräver</a:t>
            </a:r>
            <a:r>
              <a:rPr lang="sv-SE" sz="2800" b="1" dirty="0" smtClean="0"/>
              <a:t> </a:t>
            </a:r>
          </a:p>
          <a:p>
            <a:pPr algn="r"/>
            <a:r>
              <a:rPr lang="sv-SE" sz="2800" b="1" dirty="0"/>
              <a:t>d</a:t>
            </a:r>
            <a:r>
              <a:rPr lang="sv-SE" sz="2800" b="1" dirty="0" smtClean="0"/>
              <a:t>idaktiska </a:t>
            </a:r>
            <a:r>
              <a:rPr lang="sv-SE" sz="2800" b="1" dirty="0">
                <a:latin typeface="Algerian" pitchFamily="82" charset="0"/>
              </a:rPr>
              <a:t>Impulser</a:t>
            </a:r>
            <a:r>
              <a:rPr lang="sv-SE" sz="2400" b="1" dirty="0"/>
              <a:t> </a:t>
            </a:r>
            <a:r>
              <a:rPr lang="sv-SE" sz="2800" b="1" dirty="0"/>
              <a:t> </a:t>
            </a:r>
            <a:r>
              <a:rPr lang="sv-SE" sz="2000" b="1" dirty="0" smtClean="0"/>
              <a:t>och ställer frågan:</a:t>
            </a:r>
            <a:endParaRPr lang="sv-SE" sz="2800" b="1" dirty="0" smtClean="0"/>
          </a:p>
          <a:p>
            <a:pPr algn="r"/>
            <a:r>
              <a:rPr lang="sv-SE" b="1" dirty="0" smtClean="0"/>
              <a:t>Hur ska jag fixa mitt liv</a:t>
            </a:r>
            <a:r>
              <a:rPr lang="sv-SE" b="1" dirty="0"/>
              <a:t>?</a:t>
            </a:r>
            <a:endParaRPr lang="sv-SE"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0754"/>
            <a:ext cx="4109512" cy="289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168" y="-10973"/>
            <a:ext cx="2084832" cy="3117566"/>
          </a:xfrm>
          <a:prstGeom prst="rect">
            <a:avLst/>
          </a:prstGeom>
          <a:solidFill>
            <a:schemeClr val="bg1"/>
          </a:solidFill>
          <a:ln>
            <a:noFill/>
          </a:ln>
        </p:spPr>
      </p:pic>
      <p:sp>
        <p:nvSpPr>
          <p:cNvPr id="5" name="Rektangel 4"/>
          <p:cNvSpPr/>
          <p:nvPr/>
        </p:nvSpPr>
        <p:spPr>
          <a:xfrm>
            <a:off x="131342" y="4236123"/>
            <a:ext cx="8737053" cy="2308324"/>
          </a:xfrm>
          <a:prstGeom prst="rect">
            <a:avLst/>
          </a:prstGeom>
        </p:spPr>
        <p:txBody>
          <a:bodyPr wrap="square">
            <a:spAutoFit/>
          </a:bodyPr>
          <a:lstStyle/>
          <a:p>
            <a:r>
              <a:rPr lang="sv-SE" sz="2000" b="1" dirty="0"/>
              <a:t>De flesta etablerade </a:t>
            </a:r>
            <a:r>
              <a:rPr lang="sv-SE" sz="2000" b="1" dirty="0" smtClean="0"/>
              <a:t>religioner</a:t>
            </a:r>
            <a:r>
              <a:rPr lang="sv-SE" b="1" dirty="0" smtClean="0"/>
              <a:t> </a:t>
            </a:r>
            <a:r>
              <a:rPr lang="sv-SE" b="1" dirty="0"/>
              <a:t>använder Internet för att synas och nå fler än dem</a:t>
            </a:r>
          </a:p>
          <a:p>
            <a:r>
              <a:rPr lang="sv-SE" b="1" dirty="0"/>
              <a:t>som besöker deras olika samlingshus. Gå in på </a:t>
            </a:r>
            <a:r>
              <a:rPr lang="sv-SE" b="1" dirty="0" err="1"/>
              <a:t>Remus</a:t>
            </a:r>
            <a:r>
              <a:rPr lang="sv-SE" b="1" dirty="0"/>
              <a:t> förlags hemsida</a:t>
            </a:r>
          </a:p>
          <a:p>
            <a:r>
              <a:rPr lang="sv-SE" b="1" dirty="0"/>
              <a:t>(http://www.remusforlag.se/religion8). Där finns länkar till flera religioners hemsidor</a:t>
            </a:r>
          </a:p>
          <a:p>
            <a:r>
              <a:rPr lang="sv-SE" b="1" dirty="0"/>
              <a:t>Fördela dessa mellan er i klassen och se </a:t>
            </a:r>
            <a:r>
              <a:rPr lang="sv-SE" b="1" dirty="0" smtClean="0"/>
              <a:t>sig</a:t>
            </a:r>
            <a:r>
              <a:rPr lang="sv-SE" b="1" dirty="0"/>
              <a:t>. Jämför likheter </a:t>
            </a:r>
            <a:r>
              <a:rPr lang="sv-SE" b="1" dirty="0" smtClean="0"/>
              <a:t>och olikheter :</a:t>
            </a:r>
            <a:endParaRPr lang="sv-SE" b="1" dirty="0"/>
          </a:p>
          <a:p>
            <a:r>
              <a:rPr lang="sv-SE" sz="1400" dirty="0"/>
              <a:t>• </a:t>
            </a:r>
            <a:r>
              <a:rPr lang="sv-SE" sz="1400" b="1" dirty="0"/>
              <a:t>Enkel eller avancerad </a:t>
            </a:r>
            <a:r>
              <a:rPr lang="sv-SE" sz="1400" b="1" dirty="0" smtClean="0"/>
              <a:t>design</a:t>
            </a:r>
          </a:p>
          <a:p>
            <a:r>
              <a:rPr lang="sv-SE" sz="1400" b="1" dirty="0" smtClean="0"/>
              <a:t>• Bara text eller multimedia</a:t>
            </a:r>
          </a:p>
          <a:p>
            <a:r>
              <a:rPr lang="sv-SE" sz="1400" b="1" dirty="0" smtClean="0"/>
              <a:t>• Budskap eller inbjudan till dialog</a:t>
            </a:r>
          </a:p>
          <a:p>
            <a:r>
              <a:rPr lang="sv-SE" sz="1400" b="1" dirty="0" smtClean="0"/>
              <a:t>• </a:t>
            </a:r>
            <a:r>
              <a:rPr lang="sv-SE" sz="1400" b="1" dirty="0"/>
              <a:t>Informativa eller säljande</a:t>
            </a:r>
          </a:p>
          <a:p>
            <a:r>
              <a:rPr lang="sv-SE" sz="1400" b="1" dirty="0"/>
              <a:t>• Inriktade på dem som redan tillhör eller dem som ska värvas</a:t>
            </a:r>
            <a:endParaRPr lang="sv-SE" sz="1400" b="1" dirty="0"/>
          </a:p>
        </p:txBody>
      </p:sp>
      <p:sp>
        <p:nvSpPr>
          <p:cNvPr id="7" name="Rektangel 6"/>
          <p:cNvSpPr/>
          <p:nvPr/>
        </p:nvSpPr>
        <p:spPr>
          <a:xfrm>
            <a:off x="1298267" y="3567541"/>
            <a:ext cx="1512978" cy="369332"/>
          </a:xfrm>
          <a:prstGeom prst="rect">
            <a:avLst/>
          </a:prstGeom>
        </p:spPr>
        <p:txBody>
          <a:bodyPr wrap="none">
            <a:spAutoFit/>
          </a:bodyPr>
          <a:lstStyle/>
          <a:p>
            <a:r>
              <a:rPr lang="sv-SE" b="1" dirty="0" smtClean="0"/>
              <a:t>Ny </a:t>
            </a:r>
            <a:r>
              <a:rPr lang="sv-SE" b="1" dirty="0"/>
              <a:t>religiositet</a:t>
            </a:r>
            <a:endParaRPr lang="sv-SE" dirty="0"/>
          </a:p>
        </p:txBody>
      </p:sp>
      <p:pic>
        <p:nvPicPr>
          <p:cNvPr id="11" name="Picture 3" descr="C:\Users\Carl\Desktop\Remus log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7315" y="6035652"/>
            <a:ext cx="9017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5581378"/>
            <a:ext cx="4283968" cy="1276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89826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2758" y="485964"/>
            <a:ext cx="8964488" cy="607586"/>
          </a:xfrm>
        </p:spPr>
        <p:txBody>
          <a:bodyPr>
            <a:noAutofit/>
          </a:bodyPr>
          <a:lstStyle/>
          <a:p>
            <a:r>
              <a:rPr lang="sv-SE" sz="3200" dirty="0" smtClean="0"/>
              <a:t>… för Dig som vill veta mer om neurodidaktik</a:t>
            </a:r>
            <a:endParaRPr lang="sv-SE" sz="3200" dirty="0"/>
          </a:p>
        </p:txBody>
      </p:sp>
      <p:sp>
        <p:nvSpPr>
          <p:cNvPr id="4" name="Platshållare för innehåll 3"/>
          <p:cNvSpPr>
            <a:spLocks noGrp="1"/>
          </p:cNvSpPr>
          <p:nvPr>
            <p:ph sz="half" idx="4294967295"/>
          </p:nvPr>
        </p:nvSpPr>
        <p:spPr>
          <a:xfrm>
            <a:off x="3805704" y="1196752"/>
            <a:ext cx="4830688" cy="4608513"/>
          </a:xfrm>
          <a:prstGeom prst="rect">
            <a:avLst/>
          </a:prstGeom>
        </p:spPr>
        <p:txBody>
          <a:bodyPr>
            <a:noAutofit/>
          </a:bodyPr>
          <a:lstStyle/>
          <a:p>
            <a:pPr marL="0" indent="0">
              <a:buNone/>
            </a:pPr>
            <a:r>
              <a:rPr lang="sv-SE" sz="2000" dirty="0" smtClean="0"/>
              <a:t>Endast iakttagelser utanför hjärnan var tidigare möjliga för forskarna. </a:t>
            </a:r>
          </a:p>
          <a:p>
            <a:pPr marL="0" indent="0">
              <a:buNone/>
            </a:pPr>
            <a:r>
              <a:rPr lang="sv-SE" sz="2000" dirty="0" smtClean="0"/>
              <a:t>Men </a:t>
            </a:r>
            <a:r>
              <a:rPr lang="sv-SE" sz="2000" dirty="0"/>
              <a:t>ny </a:t>
            </a:r>
            <a:r>
              <a:rPr lang="sv-SE" sz="2000" dirty="0" smtClean="0"/>
              <a:t>teknik, utvecklad under detta årtusende, </a:t>
            </a:r>
            <a:r>
              <a:rPr lang="sv-SE" sz="2000" dirty="0"/>
              <a:t>gör att </a:t>
            </a:r>
            <a:r>
              <a:rPr lang="sv-SE" sz="2000" dirty="0" smtClean="0"/>
              <a:t>vi kan studera lärandeprocessen också  inuti hjärnan.</a:t>
            </a:r>
          </a:p>
          <a:p>
            <a:pPr marL="0" indent="0">
              <a:buNone/>
            </a:pPr>
            <a:r>
              <a:rPr lang="sv-SE" sz="2000" dirty="0"/>
              <a:t>Med </a:t>
            </a:r>
            <a:r>
              <a:rPr lang="sv-SE" sz="2000" dirty="0" smtClean="0"/>
              <a:t>dessa </a:t>
            </a:r>
            <a:r>
              <a:rPr lang="sv-SE" sz="2000" dirty="0"/>
              <a:t>nya </a:t>
            </a:r>
            <a:r>
              <a:rPr lang="sv-SE" sz="2000" dirty="0" smtClean="0"/>
              <a:t>möjligheter </a:t>
            </a:r>
            <a:r>
              <a:rPr lang="sv-SE" sz="2000" dirty="0"/>
              <a:t>har </a:t>
            </a:r>
            <a:r>
              <a:rPr lang="sv-SE" sz="2000" dirty="0" err="1" smtClean="0"/>
              <a:t>neurodidaktiken</a:t>
            </a:r>
            <a:r>
              <a:rPr lang="sv-SE" sz="2000" dirty="0"/>
              <a:t> </a:t>
            </a:r>
            <a:r>
              <a:rPr lang="sv-SE" sz="2000" dirty="0" smtClean="0"/>
              <a:t>växt fram … </a:t>
            </a:r>
          </a:p>
          <a:p>
            <a:pPr marL="0" indent="0">
              <a:buNone/>
            </a:pPr>
            <a:r>
              <a:rPr lang="sv-SE" sz="2000" dirty="0" smtClean="0"/>
              <a:t>… en didaktik som visar sig kunna ge bättre resultat med en undervisning med mer precision och mindre ansträngning.  </a:t>
            </a:r>
          </a:p>
          <a:p>
            <a:pPr marL="0" indent="0" algn="r">
              <a:buNone/>
            </a:pPr>
            <a:r>
              <a:rPr lang="sv-SE" sz="2000" b="1" dirty="0" smtClean="0">
                <a:solidFill>
                  <a:srgbClr val="C00000"/>
                </a:solidFill>
              </a:rPr>
              <a:t>Vill Du veta mer om denna revolutionerande didaktik:</a:t>
            </a:r>
          </a:p>
          <a:p>
            <a:pPr marL="0" indent="0" algn="r">
              <a:buNone/>
            </a:pPr>
            <a:r>
              <a:rPr lang="sv-SE" sz="2000" b="1" dirty="0" smtClean="0">
                <a:solidFill>
                  <a:srgbClr val="C00000"/>
                </a:solidFill>
              </a:rPr>
              <a:t>Se bilderna i slutet av  Powerpointpresentation </a:t>
            </a:r>
            <a:r>
              <a:rPr lang="sv-SE" sz="2000" b="1" dirty="0">
                <a:solidFill>
                  <a:srgbClr val="C00000"/>
                </a:solidFill>
              </a:rPr>
              <a:t>RE 7</a:t>
            </a:r>
            <a:endParaRPr lang="sv-SE" sz="2000" b="1" dirty="0" smtClean="0">
              <a:solidFill>
                <a:srgbClr val="C00000"/>
              </a:solidFill>
            </a:endParaRPr>
          </a:p>
          <a:p>
            <a:pPr marL="0" indent="0">
              <a:buNone/>
            </a:pPr>
            <a:r>
              <a:rPr lang="sv-SE" sz="2000" dirty="0" smtClean="0"/>
              <a:t/>
            </a:r>
            <a:br>
              <a:rPr lang="sv-SE" sz="2000" dirty="0" smtClean="0"/>
            </a:br>
            <a:r>
              <a:rPr lang="sv-SE" sz="2000" dirty="0" smtClean="0"/>
              <a:t> </a:t>
            </a:r>
            <a:r>
              <a:rPr lang="sv-SE" sz="2000" dirty="0"/>
              <a:t/>
            </a:r>
            <a:br>
              <a:rPr lang="sv-SE" sz="2000" dirty="0"/>
            </a:br>
            <a:r>
              <a:rPr lang="sv-SE" sz="2000" dirty="0"/>
              <a:t/>
            </a:r>
            <a:br>
              <a:rPr lang="sv-SE" sz="2000" dirty="0"/>
            </a:br>
            <a:endParaRPr lang="sv-SE" sz="2000" dirty="0"/>
          </a:p>
          <a:p>
            <a:pPr marL="0" indent="0">
              <a:buNone/>
            </a:pPr>
            <a:r>
              <a:rPr lang="sv-SE" sz="2000" dirty="0" smtClean="0"/>
              <a:t>  </a:t>
            </a:r>
          </a:p>
          <a:p>
            <a:r>
              <a:rPr lang="sv-SE" sz="2000" dirty="0" smtClean="0"/>
              <a:t> </a:t>
            </a:r>
            <a:br>
              <a:rPr lang="sv-SE" sz="2000" dirty="0" smtClean="0"/>
            </a:br>
            <a:endParaRPr lang="sv-SE" sz="2000" dirty="0" smtClean="0"/>
          </a:p>
        </p:txBody>
      </p:sp>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pic>
        <p:nvPicPr>
          <p:cNvPr id="11" name="Picture 2" descr="C:\Documents and Settings\Carl\Desktop\askhjärna_low.tif"/>
          <p:cNvPicPr>
            <a:picLocks noChangeAspect="1" noChangeArrowheads="1"/>
          </p:cNvPicPr>
          <p:nvPr/>
        </p:nvPicPr>
        <p:blipFill>
          <a:blip r:embed="rId4" cstate="print"/>
          <a:srcRect/>
          <a:stretch>
            <a:fillRect/>
          </a:stretch>
        </p:blipFill>
        <p:spPr bwMode="auto">
          <a:xfrm>
            <a:off x="382966" y="1867185"/>
            <a:ext cx="3396946" cy="2657610"/>
          </a:xfrm>
          <a:prstGeom prst="rect">
            <a:avLst/>
          </a:prstGeom>
          <a:noFill/>
        </p:spPr>
      </p:pic>
      <p:sp>
        <p:nvSpPr>
          <p:cNvPr id="3" name="Rektangel 2"/>
          <p:cNvSpPr/>
          <p:nvPr/>
        </p:nvSpPr>
        <p:spPr>
          <a:xfrm>
            <a:off x="382966" y="1880008"/>
            <a:ext cx="936103" cy="1477328"/>
          </a:xfrm>
          <a:prstGeom prst="rect">
            <a:avLst/>
          </a:prstGeom>
          <a:solidFill>
            <a:schemeClr val="bg1">
              <a:lumMod val="85000"/>
            </a:schemeClr>
          </a:solidFill>
        </p:spPr>
        <p:txBody>
          <a:bodyPr wrap="square">
            <a:spAutoFit/>
          </a:bodyPr>
          <a:lstStyle/>
          <a:p>
            <a:pPr algn="ctr"/>
            <a:r>
              <a:rPr lang="sv-SE" b="1" i="1" dirty="0">
                <a:solidFill>
                  <a:schemeClr val="bg1"/>
                </a:solidFill>
              </a:rPr>
              <a:t>… the </a:t>
            </a:r>
          </a:p>
          <a:p>
            <a:pPr algn="ctr"/>
            <a:r>
              <a:rPr lang="sv-SE" b="1" i="1" dirty="0">
                <a:solidFill>
                  <a:schemeClr val="bg1"/>
                </a:solidFill>
              </a:rPr>
              <a:t>Black </a:t>
            </a:r>
          </a:p>
          <a:p>
            <a:pPr algn="ctr"/>
            <a:r>
              <a:rPr lang="sv-SE" b="1" i="1" dirty="0" smtClean="0">
                <a:solidFill>
                  <a:schemeClr val="bg1"/>
                </a:solidFill>
              </a:rPr>
              <a:t>Box</a:t>
            </a:r>
          </a:p>
          <a:p>
            <a:pPr algn="ctr"/>
            <a:r>
              <a:rPr lang="sv-SE" b="1" i="1" dirty="0" smtClean="0">
                <a:solidFill>
                  <a:schemeClr val="bg1"/>
                </a:solidFill>
              </a:rPr>
              <a:t>Is </a:t>
            </a:r>
          </a:p>
          <a:p>
            <a:pPr algn="ctr"/>
            <a:r>
              <a:rPr lang="sv-SE" b="1" i="1" dirty="0" err="1" smtClean="0">
                <a:solidFill>
                  <a:schemeClr val="bg1"/>
                </a:solidFill>
              </a:rPr>
              <a:t>open</a:t>
            </a:r>
            <a:endParaRPr lang="sv-SE" b="1" i="1" dirty="0">
              <a:solidFill>
                <a:schemeClr val="bg1"/>
              </a:solidFill>
            </a:endParaRPr>
          </a:p>
        </p:txBody>
      </p:sp>
      <p:sp>
        <p:nvSpPr>
          <p:cNvPr id="12" name="Rektangel 11"/>
          <p:cNvSpPr/>
          <p:nvPr/>
        </p:nvSpPr>
        <p:spPr>
          <a:xfrm rot="20188678">
            <a:off x="322763" y="4280120"/>
            <a:ext cx="3485183" cy="1477328"/>
          </a:xfrm>
          <a:prstGeom prst="rect">
            <a:avLst/>
          </a:prstGeom>
        </p:spPr>
        <p:txBody>
          <a:bodyPr wrap="square">
            <a:spAutoFit/>
          </a:bodyPr>
          <a:lstStyle/>
          <a:p>
            <a:r>
              <a:rPr lang="sv-SE" b="1" dirty="0">
                <a:solidFill>
                  <a:srgbClr val="C00000"/>
                </a:solidFill>
              </a:rPr>
              <a:t>Vi kan konstatera att hjärnan </a:t>
            </a:r>
            <a:r>
              <a:rPr lang="sv-SE" b="1" dirty="0" smtClean="0">
                <a:solidFill>
                  <a:srgbClr val="C00000"/>
                </a:solidFill>
              </a:rPr>
              <a:t>fram </a:t>
            </a:r>
            <a:r>
              <a:rPr lang="sv-SE" b="1" dirty="0">
                <a:solidFill>
                  <a:srgbClr val="C00000"/>
                </a:solidFill>
              </a:rPr>
              <a:t>till slutet av förra årtusendet </a:t>
            </a:r>
            <a:r>
              <a:rPr lang="sv-SE" b="1" dirty="0" smtClean="0">
                <a:solidFill>
                  <a:srgbClr val="C00000"/>
                </a:solidFill>
              </a:rPr>
              <a:t>var en </a:t>
            </a:r>
            <a:r>
              <a:rPr lang="sv-SE" b="1" dirty="0">
                <a:solidFill>
                  <a:srgbClr val="C00000"/>
                </a:solidFill>
              </a:rPr>
              <a:t>sluten box</a:t>
            </a:r>
          </a:p>
          <a:p>
            <a:r>
              <a:rPr lang="sv-SE" b="1" dirty="0">
                <a:solidFill>
                  <a:srgbClr val="C00000"/>
                </a:solidFill>
              </a:rPr>
              <a:t>Nu i detta årtusendet är den öppnad</a:t>
            </a:r>
          </a:p>
        </p:txBody>
      </p:sp>
      <p:sp>
        <p:nvSpPr>
          <p:cNvPr id="13" name="Rektangel 12"/>
          <p:cNvSpPr/>
          <p:nvPr/>
        </p:nvSpPr>
        <p:spPr>
          <a:xfrm>
            <a:off x="2483768" y="6262845"/>
            <a:ext cx="3190874" cy="369332"/>
          </a:xfrm>
          <a:prstGeom prst="rect">
            <a:avLst/>
          </a:prstGeom>
        </p:spPr>
        <p:txBody>
          <a:bodyPr wrap="none">
            <a:spAutoFit/>
          </a:bodyPr>
          <a:lstStyle/>
          <a:p>
            <a:r>
              <a:rPr lang="sv-SE" dirty="0"/>
              <a:t>Carl E. Olivestam, hjärnhandlare</a:t>
            </a:r>
            <a:endParaRPr lang="en-US" dirty="0"/>
          </a:p>
        </p:txBody>
      </p:sp>
      <p:pic>
        <p:nvPicPr>
          <p:cNvPr id="14" name="Picture 2" descr="C:\Documents and Settings\Carl\Desktop\bigbang.gif"/>
          <p:cNvPicPr>
            <a:picLocks noChangeAspect="1" noChangeArrowheads="1"/>
          </p:cNvPicPr>
          <p:nvPr/>
        </p:nvPicPr>
        <p:blipFill>
          <a:blip r:embed="rId5" cstate="print"/>
          <a:srcRect/>
          <a:stretch>
            <a:fillRect/>
          </a:stretch>
        </p:blipFill>
        <p:spPr bwMode="auto">
          <a:xfrm>
            <a:off x="2528125" y="1867185"/>
            <a:ext cx="1251787" cy="1292739"/>
          </a:xfrm>
          <a:prstGeom prst="rect">
            <a:avLst/>
          </a:prstGeom>
          <a:noFill/>
        </p:spPr>
      </p:pic>
    </p:spTree>
    <p:extLst>
      <p:ext uri="{BB962C8B-B14F-4D97-AF65-F5344CB8AC3E}">
        <p14:creationId xmlns:p14="http://schemas.microsoft.com/office/powerpoint/2010/main" val="224131128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Ägaren\Desktop\Rebok åk 8\re8_oms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412775"/>
            <a:ext cx="9054938" cy="5090631"/>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323528" y="476672"/>
            <a:ext cx="3013967" cy="830997"/>
          </a:xfrm>
          <a:prstGeom prst="rect">
            <a:avLst/>
          </a:prstGeom>
        </p:spPr>
        <p:txBody>
          <a:bodyPr wrap="none">
            <a:spAutoFit/>
          </a:bodyPr>
          <a:lstStyle/>
          <a:p>
            <a:r>
              <a:rPr lang="sv-SE" sz="4800" b="1" dirty="0">
                <a:latin typeface="Algerian" pitchFamily="82" charset="0"/>
              </a:rPr>
              <a:t>Impulser</a:t>
            </a:r>
            <a:endParaRPr lang="sv-SE" sz="4800" b="1" dirty="0"/>
          </a:p>
        </p:txBody>
      </p:sp>
      <p:sp>
        <p:nvSpPr>
          <p:cNvPr id="3" name="Rektangel 2"/>
          <p:cNvSpPr/>
          <p:nvPr/>
        </p:nvSpPr>
        <p:spPr>
          <a:xfrm>
            <a:off x="3923928" y="476672"/>
            <a:ext cx="4572000" cy="646331"/>
          </a:xfrm>
          <a:prstGeom prst="rect">
            <a:avLst/>
          </a:prstGeom>
        </p:spPr>
        <p:txBody>
          <a:bodyPr>
            <a:spAutoFit/>
          </a:bodyPr>
          <a:lstStyle/>
          <a:p>
            <a:r>
              <a:rPr lang="sv-SE" b="1" dirty="0"/>
              <a:t>- för effektivt brukande av Religion </a:t>
            </a:r>
            <a:r>
              <a:rPr lang="sv-SE" b="1" dirty="0" smtClean="0"/>
              <a:t>8  </a:t>
            </a:r>
            <a:endParaRPr lang="sv-SE" b="1" dirty="0"/>
          </a:p>
          <a:p>
            <a:r>
              <a:rPr lang="sv-SE" b="1" dirty="0"/>
              <a:t>- förmedlade av Carl E. Olivestam</a:t>
            </a:r>
            <a:endParaRPr lang="sv-SE" b="1" dirty="0"/>
          </a:p>
        </p:txBody>
      </p:sp>
      <p:sp>
        <p:nvSpPr>
          <p:cNvPr id="4" name="Rektangel 3"/>
          <p:cNvSpPr/>
          <p:nvPr/>
        </p:nvSpPr>
        <p:spPr>
          <a:xfrm>
            <a:off x="2628411" y="2852936"/>
            <a:ext cx="1781944" cy="1477328"/>
          </a:xfrm>
          <a:prstGeom prst="rect">
            <a:avLst/>
          </a:prstGeom>
        </p:spPr>
        <p:txBody>
          <a:bodyPr wrap="square">
            <a:spAutoFit/>
          </a:bodyPr>
          <a:lstStyle/>
          <a:p>
            <a:pPr algn="ctr"/>
            <a:r>
              <a:rPr lang="sv-SE" b="1" dirty="0">
                <a:solidFill>
                  <a:srgbClr val="C00000"/>
                </a:solidFill>
              </a:rPr>
              <a:t>Handledning</a:t>
            </a:r>
          </a:p>
          <a:p>
            <a:pPr algn="ctr"/>
            <a:r>
              <a:rPr lang="sv-SE" b="1" dirty="0">
                <a:solidFill>
                  <a:srgbClr val="C00000"/>
                </a:solidFill>
              </a:rPr>
              <a:t> för </a:t>
            </a:r>
          </a:p>
          <a:p>
            <a:pPr algn="ctr"/>
            <a:r>
              <a:rPr lang="sv-SE" b="1" dirty="0">
                <a:solidFill>
                  <a:srgbClr val="C00000"/>
                </a:solidFill>
              </a:rPr>
              <a:t>undervisning</a:t>
            </a:r>
          </a:p>
          <a:p>
            <a:pPr algn="ctr"/>
            <a:r>
              <a:rPr lang="sv-SE" b="1" dirty="0">
                <a:solidFill>
                  <a:srgbClr val="C00000"/>
                </a:solidFill>
              </a:rPr>
              <a:t>i</a:t>
            </a:r>
          </a:p>
          <a:p>
            <a:pPr algn="ctr"/>
            <a:r>
              <a:rPr lang="sv-SE" b="1" dirty="0" smtClean="0">
                <a:solidFill>
                  <a:srgbClr val="C00000"/>
                </a:solidFill>
              </a:rPr>
              <a:t>religionskunskap</a:t>
            </a:r>
            <a:endParaRPr lang="sv-SE" b="1" dirty="0">
              <a:solidFill>
                <a:srgbClr val="C00000"/>
              </a:solidFill>
            </a:endParaRPr>
          </a:p>
        </p:txBody>
      </p:sp>
    </p:spTree>
    <p:extLst>
      <p:ext uri="{BB962C8B-B14F-4D97-AF65-F5344CB8AC3E}">
        <p14:creationId xmlns:p14="http://schemas.microsoft.com/office/powerpoint/2010/main" val="225077015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96752"/>
            <a:ext cx="313348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611559" y="1196752"/>
            <a:ext cx="4924169" cy="5909310"/>
          </a:xfrm>
          <a:prstGeom prst="rect">
            <a:avLst/>
          </a:prstGeom>
          <a:noFill/>
        </p:spPr>
        <p:txBody>
          <a:bodyPr wrap="none" rtlCol="0">
            <a:spAutoFit/>
          </a:bodyPr>
          <a:lstStyle/>
          <a:p>
            <a:r>
              <a:rPr lang="sv-SE" dirty="0" smtClean="0"/>
              <a:t>I handboken i </a:t>
            </a:r>
            <a:r>
              <a:rPr lang="sv-SE" i="1" dirty="0" smtClean="0"/>
              <a:t>Religionsdidaktik </a:t>
            </a:r>
            <a:r>
              <a:rPr lang="sv-SE" dirty="0" smtClean="0"/>
              <a:t>får du en </a:t>
            </a:r>
          </a:p>
          <a:p>
            <a:r>
              <a:rPr lang="sv-SE" dirty="0" smtClean="0"/>
              <a:t>god bakgrund till hur ämnet Religion utformats </a:t>
            </a:r>
          </a:p>
          <a:p>
            <a:r>
              <a:rPr lang="sv-SE" dirty="0" smtClean="0"/>
              <a:t>I den svenska skolan.</a:t>
            </a:r>
          </a:p>
          <a:p>
            <a:r>
              <a:rPr lang="sv-SE" dirty="0" smtClean="0"/>
              <a:t> </a:t>
            </a:r>
            <a:endParaRPr lang="sv-SE" dirty="0"/>
          </a:p>
          <a:p>
            <a:r>
              <a:rPr lang="sv-SE" dirty="0" smtClean="0"/>
              <a:t>Du får också inblick i de olika pedagogiska teorier</a:t>
            </a:r>
          </a:p>
          <a:p>
            <a:r>
              <a:rPr lang="sv-SE" dirty="0" smtClean="0"/>
              <a:t> och didaktiska tillämpningar som under olika tider</a:t>
            </a:r>
          </a:p>
          <a:p>
            <a:r>
              <a:rPr lang="sv-SE" dirty="0"/>
              <a:t>v</a:t>
            </a:r>
            <a:r>
              <a:rPr lang="sv-SE" dirty="0" smtClean="0"/>
              <a:t>arit dominerande.</a:t>
            </a:r>
          </a:p>
          <a:p>
            <a:endParaRPr lang="sv-SE" dirty="0" smtClean="0"/>
          </a:p>
          <a:p>
            <a:r>
              <a:rPr lang="sv-SE" dirty="0"/>
              <a:t>O</a:t>
            </a:r>
            <a:r>
              <a:rPr lang="sv-SE" dirty="0" smtClean="0"/>
              <a:t>lika metodiska tillvägagångssätt är utförligt </a:t>
            </a:r>
          </a:p>
          <a:p>
            <a:r>
              <a:rPr lang="sv-SE" dirty="0" smtClean="0"/>
              <a:t>presenterade och följderna av de didaktiska valen </a:t>
            </a:r>
          </a:p>
          <a:p>
            <a:r>
              <a:rPr lang="sv-SE" dirty="0"/>
              <a:t>b</a:t>
            </a:r>
            <a:r>
              <a:rPr lang="sv-SE" dirty="0" smtClean="0"/>
              <a:t>eskrivna.</a:t>
            </a:r>
          </a:p>
          <a:p>
            <a:endParaRPr lang="sv-SE" dirty="0"/>
          </a:p>
          <a:p>
            <a:r>
              <a:rPr lang="sv-SE" dirty="0" smtClean="0"/>
              <a:t>Den nyhet som 2000-talet fört med sig inom </a:t>
            </a:r>
          </a:p>
          <a:p>
            <a:r>
              <a:rPr lang="sv-SE" dirty="0" smtClean="0"/>
              <a:t>pedagogik och didaktik – neurodidaktik – </a:t>
            </a:r>
            <a:br>
              <a:rPr lang="sv-SE" dirty="0" smtClean="0"/>
            </a:br>
            <a:r>
              <a:rPr lang="sv-SE" dirty="0" smtClean="0"/>
              <a:t>uppmärksammas och allt relateras till 2010 </a:t>
            </a:r>
          </a:p>
          <a:p>
            <a:r>
              <a:rPr lang="sv-SE" dirty="0" smtClean="0"/>
              <a:t>och 2011 års utbildningsreformer.</a:t>
            </a:r>
          </a:p>
          <a:p>
            <a:endParaRPr lang="sv-SE" dirty="0" smtClean="0"/>
          </a:p>
          <a:p>
            <a:r>
              <a:rPr lang="sv-SE" dirty="0" smtClean="0"/>
              <a:t>I denna handledning ges mer impulser till hur</a:t>
            </a:r>
          </a:p>
          <a:p>
            <a:r>
              <a:rPr lang="sv-SE" dirty="0" smtClean="0"/>
              <a:t>Religion </a:t>
            </a:r>
            <a:r>
              <a:rPr lang="sv-SE" dirty="0" smtClean="0"/>
              <a:t>8 </a:t>
            </a:r>
            <a:r>
              <a:rPr lang="sv-SE" dirty="0" smtClean="0"/>
              <a:t>kan användas i undervisningen …</a:t>
            </a:r>
          </a:p>
          <a:p>
            <a:r>
              <a:rPr lang="sv-SE" dirty="0" smtClean="0"/>
              <a:t> </a:t>
            </a:r>
          </a:p>
          <a:p>
            <a:endParaRPr lang="sv-SE" dirty="0"/>
          </a:p>
        </p:txBody>
      </p:sp>
      <p:sp>
        <p:nvSpPr>
          <p:cNvPr id="3" name="textruta 2"/>
          <p:cNvSpPr txBox="1"/>
          <p:nvPr/>
        </p:nvSpPr>
        <p:spPr>
          <a:xfrm>
            <a:off x="615827" y="620688"/>
            <a:ext cx="1835759" cy="523220"/>
          </a:xfrm>
          <a:prstGeom prst="rect">
            <a:avLst/>
          </a:prstGeom>
          <a:noFill/>
        </p:spPr>
        <p:txBody>
          <a:bodyPr wrap="none" rtlCol="0">
            <a:spAutoFit/>
          </a:bodyPr>
          <a:lstStyle/>
          <a:p>
            <a:r>
              <a:rPr lang="sv-SE" sz="2800" b="1" dirty="0">
                <a:latin typeface="Algerian" pitchFamily="82" charset="0"/>
              </a:rPr>
              <a:t>Impulser</a:t>
            </a:r>
            <a:endParaRPr lang="sv-SE" sz="2400" b="1" dirty="0"/>
          </a:p>
        </p:txBody>
      </p:sp>
    </p:spTree>
    <p:extLst>
      <p:ext uri="{BB962C8B-B14F-4D97-AF65-F5344CB8AC3E}">
        <p14:creationId xmlns:p14="http://schemas.microsoft.com/office/powerpoint/2010/main" val="24729472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7504" y="20750"/>
            <a:ext cx="3013967" cy="830997"/>
          </a:xfrm>
          <a:prstGeom prst="rect">
            <a:avLst/>
          </a:prstGeom>
        </p:spPr>
        <p:txBody>
          <a:bodyPr wrap="none">
            <a:spAutoFit/>
          </a:bodyPr>
          <a:lstStyle/>
          <a:p>
            <a:r>
              <a:rPr lang="sv-SE" sz="4800" b="1" dirty="0">
                <a:latin typeface="Algerian" pitchFamily="82" charset="0"/>
              </a:rPr>
              <a:t>Impulser</a:t>
            </a:r>
            <a:endParaRPr lang="sv-SE" sz="4800" b="1" dirty="0"/>
          </a:p>
        </p:txBody>
      </p:sp>
      <p:sp>
        <p:nvSpPr>
          <p:cNvPr id="3" name="Rektangel 2"/>
          <p:cNvSpPr/>
          <p:nvPr/>
        </p:nvSpPr>
        <p:spPr>
          <a:xfrm>
            <a:off x="251520" y="854624"/>
            <a:ext cx="3851920" cy="3970318"/>
          </a:xfrm>
          <a:prstGeom prst="rect">
            <a:avLst/>
          </a:prstGeom>
        </p:spPr>
        <p:txBody>
          <a:bodyPr wrap="square">
            <a:spAutoFit/>
          </a:bodyPr>
          <a:lstStyle/>
          <a:p>
            <a:r>
              <a:rPr lang="sv-SE" b="1" dirty="0"/>
              <a:t>Religion </a:t>
            </a:r>
            <a:r>
              <a:rPr lang="sv-SE" b="1" dirty="0" smtClean="0"/>
              <a:t>8 bygger vidare i </a:t>
            </a:r>
            <a:r>
              <a:rPr lang="sv-SE" b="1" dirty="0"/>
              <a:t>vår strävan att möta både lärarens ambition och elevens behov genom att </a:t>
            </a:r>
            <a:r>
              <a:rPr lang="sv-SE" b="1" dirty="0" smtClean="0"/>
              <a:t>designa boken i </a:t>
            </a:r>
            <a:r>
              <a:rPr lang="sv-SE" b="1" dirty="0"/>
              <a:t>Färg – Form – Bild </a:t>
            </a:r>
            <a:r>
              <a:rPr lang="sv-SE" b="1" dirty="0" smtClean="0"/>
              <a:t>- Innehåll</a:t>
            </a:r>
            <a:r>
              <a:rPr lang="sv-SE" b="1" dirty="0"/>
              <a:t>:</a:t>
            </a:r>
          </a:p>
          <a:p>
            <a:endParaRPr lang="sv-SE" b="1" dirty="0"/>
          </a:p>
          <a:p>
            <a:r>
              <a:rPr lang="sv-SE" b="1" i="1" dirty="0"/>
              <a:t>Färgen</a:t>
            </a:r>
            <a:r>
              <a:rPr lang="sv-SE" b="1" dirty="0"/>
              <a:t> anger på varje sida var man befinner sig </a:t>
            </a:r>
          </a:p>
          <a:p>
            <a:r>
              <a:rPr lang="sv-SE" b="1" i="1" dirty="0"/>
              <a:t>Formen</a:t>
            </a:r>
            <a:r>
              <a:rPr lang="sv-SE" b="1" dirty="0"/>
              <a:t> är stringent hållen så att eleven kan känna igen sig</a:t>
            </a:r>
          </a:p>
          <a:p>
            <a:r>
              <a:rPr lang="sv-SE" b="1" i="1" dirty="0"/>
              <a:t>Bilden</a:t>
            </a:r>
            <a:r>
              <a:rPr lang="sv-SE" b="1" dirty="0"/>
              <a:t> har en lärande uppgift och är ingen dekorativ utfyllnad </a:t>
            </a:r>
          </a:p>
          <a:p>
            <a:r>
              <a:rPr lang="sv-SE" b="1" i="1" dirty="0"/>
              <a:t>Innehållet</a:t>
            </a:r>
            <a:r>
              <a:rPr lang="sv-SE" b="1" dirty="0"/>
              <a:t> presenteras med  text  av olika stil och svårighetsgrad, tid för reflektion och återkoppling.</a:t>
            </a:r>
            <a:endParaRPr lang="sv-SE"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403" y="2564904"/>
            <a:ext cx="3525029" cy="235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rot="20303147">
            <a:off x="5021098" y="2930088"/>
            <a:ext cx="2077068" cy="861774"/>
          </a:xfrm>
          <a:prstGeom prst="rect">
            <a:avLst/>
          </a:prstGeom>
          <a:solidFill>
            <a:schemeClr val="accent1">
              <a:lumMod val="20000"/>
              <a:lumOff val="80000"/>
            </a:schemeClr>
          </a:solidFill>
        </p:spPr>
        <p:txBody>
          <a:bodyPr wrap="square">
            <a:spAutoFit/>
          </a:bodyPr>
          <a:lstStyle/>
          <a:p>
            <a:r>
              <a:rPr lang="sv-SE" b="1" dirty="0"/>
              <a:t>Hinduism</a:t>
            </a:r>
          </a:p>
          <a:p>
            <a:r>
              <a:rPr lang="sv-SE" sz="1600" b="1" dirty="0"/>
              <a:t>Var går </a:t>
            </a:r>
            <a:r>
              <a:rPr lang="sv-SE" sz="1600" b="1" dirty="0" smtClean="0"/>
              <a:t>gränsen</a:t>
            </a:r>
          </a:p>
          <a:p>
            <a:r>
              <a:rPr lang="sv-SE" sz="1600" b="1" dirty="0" smtClean="0"/>
              <a:t> </a:t>
            </a:r>
            <a:r>
              <a:rPr lang="sv-SE" sz="1600" b="1" dirty="0"/>
              <a:t>för tolerans och liv?</a:t>
            </a:r>
            <a:endParaRPr lang="sv-SE" sz="16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13" y="4437112"/>
            <a:ext cx="3184729" cy="281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7794087" y="6550223"/>
            <a:ext cx="1349913" cy="615553"/>
          </a:xfrm>
          <a:prstGeom prst="rect">
            <a:avLst/>
          </a:prstGeom>
          <a:solidFill>
            <a:schemeClr val="accent6"/>
          </a:solidFill>
        </p:spPr>
        <p:txBody>
          <a:bodyPr wrap="square">
            <a:spAutoFit/>
          </a:bodyPr>
          <a:lstStyle/>
          <a:p>
            <a:r>
              <a:rPr lang="sv-SE" b="1" dirty="0"/>
              <a:t>Buddhism</a:t>
            </a:r>
          </a:p>
          <a:p>
            <a:r>
              <a:rPr lang="sv-SE" sz="1600" b="1" dirty="0"/>
              <a:t>Vem är jag?</a:t>
            </a:r>
            <a:endParaRPr lang="sv-SE" sz="1600" dirty="0"/>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19" y="4344685"/>
            <a:ext cx="2448273" cy="200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3851919" y="5336029"/>
            <a:ext cx="1546770" cy="369332"/>
          </a:xfrm>
          <a:prstGeom prst="rect">
            <a:avLst/>
          </a:prstGeom>
          <a:solidFill>
            <a:schemeClr val="tx2">
              <a:lumMod val="20000"/>
              <a:lumOff val="80000"/>
            </a:schemeClr>
          </a:solidFill>
        </p:spPr>
        <p:txBody>
          <a:bodyPr wrap="none">
            <a:spAutoFit/>
          </a:bodyPr>
          <a:lstStyle/>
          <a:p>
            <a:r>
              <a:rPr lang="sv-SE" b="1" dirty="0"/>
              <a:t>Etik och moral</a:t>
            </a:r>
            <a:endParaRPr lang="sv-SE" dirty="0"/>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91" y="4944687"/>
            <a:ext cx="3001828" cy="201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ktangel 8"/>
          <p:cNvSpPr/>
          <p:nvPr/>
        </p:nvSpPr>
        <p:spPr>
          <a:xfrm>
            <a:off x="1163819" y="6236322"/>
            <a:ext cx="2665191" cy="615553"/>
          </a:xfrm>
          <a:prstGeom prst="rect">
            <a:avLst/>
          </a:prstGeom>
          <a:solidFill>
            <a:schemeClr val="tx2">
              <a:lumMod val="20000"/>
              <a:lumOff val="80000"/>
            </a:schemeClr>
          </a:solidFill>
        </p:spPr>
        <p:txBody>
          <a:bodyPr wrap="square">
            <a:spAutoFit/>
          </a:bodyPr>
          <a:lstStyle/>
          <a:p>
            <a:r>
              <a:rPr lang="sv-SE" b="1" dirty="0"/>
              <a:t>Privat och ny religiositet</a:t>
            </a:r>
          </a:p>
          <a:p>
            <a:r>
              <a:rPr lang="sv-SE" sz="1600" b="1" dirty="0"/>
              <a:t>Hur ska jag fixa mitt liv?</a:t>
            </a:r>
            <a:endParaRPr lang="sv-SE" sz="1600" dirty="0"/>
          </a:p>
        </p:txBody>
      </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7483" y="0"/>
            <a:ext cx="4874638" cy="256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ktangel 9"/>
          <p:cNvSpPr/>
          <p:nvPr/>
        </p:nvSpPr>
        <p:spPr>
          <a:xfrm>
            <a:off x="5076055" y="667081"/>
            <a:ext cx="1487330" cy="369332"/>
          </a:xfrm>
          <a:prstGeom prst="rect">
            <a:avLst/>
          </a:prstGeom>
          <a:solidFill>
            <a:schemeClr val="bg1">
              <a:lumMod val="75000"/>
            </a:schemeClr>
          </a:solidFill>
        </p:spPr>
        <p:txBody>
          <a:bodyPr wrap="none">
            <a:spAutoFit/>
          </a:bodyPr>
          <a:lstStyle/>
          <a:p>
            <a:r>
              <a:rPr lang="sv-SE" b="1" dirty="0"/>
              <a:t>Musikarenan </a:t>
            </a:r>
            <a:endParaRPr lang="sv-SE" dirty="0"/>
          </a:p>
        </p:txBody>
      </p:sp>
    </p:spTree>
    <p:extLst>
      <p:ext uri="{BB962C8B-B14F-4D97-AF65-F5344CB8AC3E}">
        <p14:creationId xmlns:p14="http://schemas.microsoft.com/office/powerpoint/2010/main" val="97975090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l\Re bilder Annika\119.tif"/>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070122" y="1829787"/>
            <a:ext cx="4038600" cy="381458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med klippta hörn diagonalt 4"/>
          <p:cNvSpPr/>
          <p:nvPr/>
        </p:nvSpPr>
        <p:spPr>
          <a:xfrm>
            <a:off x="7032488" y="2204439"/>
            <a:ext cx="707863" cy="50405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smtClean="0"/>
              <a:t>9</a:t>
            </a:r>
            <a:endParaRPr lang="sv-SE" sz="2400" b="1" dirty="0"/>
          </a:p>
        </p:txBody>
      </p:sp>
      <p:sp>
        <p:nvSpPr>
          <p:cNvPr id="7" name="Rektangel med klippta hörn diagonalt 6"/>
          <p:cNvSpPr/>
          <p:nvPr/>
        </p:nvSpPr>
        <p:spPr>
          <a:xfrm>
            <a:off x="6300192" y="4365104"/>
            <a:ext cx="576064" cy="50405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smtClean="0"/>
              <a:t>7</a:t>
            </a:r>
            <a:endParaRPr lang="sv-SE" sz="2400" b="1" dirty="0"/>
          </a:p>
        </p:txBody>
      </p:sp>
      <p:sp>
        <p:nvSpPr>
          <p:cNvPr id="6" name="Rektangel 5"/>
          <p:cNvSpPr/>
          <p:nvPr/>
        </p:nvSpPr>
        <p:spPr>
          <a:xfrm>
            <a:off x="179512"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3075"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9" name="Rektangel 8"/>
          <p:cNvSpPr/>
          <p:nvPr/>
        </p:nvSpPr>
        <p:spPr>
          <a:xfrm>
            <a:off x="294188" y="505908"/>
            <a:ext cx="8712000" cy="707886"/>
          </a:xfrm>
          <a:prstGeom prst="rect">
            <a:avLst/>
          </a:prstGeom>
        </p:spPr>
        <p:txBody>
          <a:bodyPr wrap="none">
            <a:spAutoFit/>
          </a:bodyPr>
          <a:lstStyle/>
          <a:p>
            <a:r>
              <a:rPr lang="sv-SE" sz="4000" dirty="0"/>
              <a:t>Religion </a:t>
            </a:r>
            <a:r>
              <a:rPr lang="sv-SE" sz="4000" dirty="0" smtClean="0"/>
              <a:t>8 – steg 2 för </a:t>
            </a:r>
            <a:r>
              <a:rPr lang="sv-SE" sz="4000" dirty="0"/>
              <a:t>målinriktat lärande</a:t>
            </a:r>
          </a:p>
        </p:txBody>
      </p:sp>
      <p:sp>
        <p:nvSpPr>
          <p:cNvPr id="10" name="Rektangel 9"/>
          <p:cNvSpPr/>
          <p:nvPr/>
        </p:nvSpPr>
        <p:spPr>
          <a:xfrm>
            <a:off x="323528" y="1220864"/>
            <a:ext cx="4968552" cy="5632311"/>
          </a:xfrm>
          <a:prstGeom prst="rect">
            <a:avLst/>
          </a:prstGeom>
        </p:spPr>
        <p:txBody>
          <a:bodyPr wrap="square">
            <a:spAutoFit/>
          </a:bodyPr>
          <a:lstStyle/>
          <a:p>
            <a:r>
              <a:rPr lang="sv-SE" b="1" dirty="0"/>
              <a:t>Religion </a:t>
            </a:r>
            <a:r>
              <a:rPr lang="sv-SE" b="1" dirty="0"/>
              <a:t>8</a:t>
            </a:r>
            <a:r>
              <a:rPr lang="sv-SE" b="1" dirty="0" smtClean="0"/>
              <a:t> </a:t>
            </a:r>
            <a:r>
              <a:rPr lang="sv-SE" b="1" dirty="0" smtClean="0"/>
              <a:t>utgör det andra trappsteget i progressionstrappan på väg mot kursplanens slutmål. </a:t>
            </a:r>
            <a:br>
              <a:rPr lang="sv-SE" b="1" dirty="0" smtClean="0"/>
            </a:br>
            <a:r>
              <a:rPr lang="sv-SE" b="1" dirty="0" smtClean="0"/>
              <a:t>Detta </a:t>
            </a:r>
            <a:r>
              <a:rPr lang="sv-SE" b="1" dirty="0" smtClean="0"/>
              <a:t>framgår </a:t>
            </a:r>
            <a:r>
              <a:rPr lang="sv-SE" b="1" dirty="0" smtClean="0"/>
              <a:t>tydligt </a:t>
            </a:r>
            <a:r>
              <a:rPr lang="sv-SE" b="1" dirty="0" smtClean="0"/>
              <a:t>i jämförelse med Religion </a:t>
            </a:r>
            <a:r>
              <a:rPr lang="sv-SE" b="1" dirty="0" smtClean="0"/>
              <a:t>7. </a:t>
            </a:r>
            <a:endParaRPr lang="sv-SE" b="1" dirty="0"/>
          </a:p>
          <a:p>
            <a:endParaRPr lang="sv-SE" b="1" dirty="0" smtClean="0"/>
          </a:p>
          <a:p>
            <a:r>
              <a:rPr lang="sv-SE" b="1" dirty="0" smtClean="0"/>
              <a:t>Varje </a:t>
            </a:r>
            <a:r>
              <a:rPr lang="sv-SE" b="1" dirty="0"/>
              <a:t>del är noga vald för att motsvara aktuell kursplan och progressionen har formats så att de mål eleven ska ha uppnått efter de tre årskurserna ska </a:t>
            </a:r>
            <a:r>
              <a:rPr lang="sv-SE" b="1" dirty="0" smtClean="0"/>
              <a:t>bli </a:t>
            </a:r>
            <a:r>
              <a:rPr lang="sv-SE" b="1" dirty="0"/>
              <a:t>nådda</a:t>
            </a:r>
            <a:r>
              <a:rPr lang="sv-SE" b="1" dirty="0" smtClean="0"/>
              <a:t>.</a:t>
            </a:r>
          </a:p>
          <a:p>
            <a:endParaRPr lang="sv-SE" b="1" dirty="0"/>
          </a:p>
          <a:p>
            <a:r>
              <a:rPr lang="sv-SE" b="1" dirty="0"/>
              <a:t>Andra religionsböcker släpar med sig gammalt stoff som hörde hemma i </a:t>
            </a:r>
            <a:r>
              <a:rPr lang="sv-SE" b="1" dirty="0" smtClean="0"/>
              <a:t>tidigare kursplan. </a:t>
            </a:r>
          </a:p>
          <a:p>
            <a:endParaRPr lang="sv-SE" b="1" dirty="0"/>
          </a:p>
          <a:p>
            <a:r>
              <a:rPr lang="sv-SE" b="1" dirty="0" smtClean="0"/>
              <a:t>Den nya hjärnforskningen visar att ovidkommande informationer blir en belastning av arbetsminnet som </a:t>
            </a:r>
            <a:r>
              <a:rPr lang="sv-SE" b="1" dirty="0"/>
              <a:t>kan hindra många elever från att </a:t>
            </a:r>
            <a:r>
              <a:rPr lang="sv-SE" b="1" dirty="0" smtClean="0"/>
              <a:t>nå innehållsmålen</a:t>
            </a:r>
            <a:r>
              <a:rPr lang="sv-SE" b="1" dirty="0"/>
              <a:t>. </a:t>
            </a:r>
            <a:r>
              <a:rPr lang="sv-SE" b="1" dirty="0" smtClean="0"/>
              <a:t>Elevers </a:t>
            </a:r>
            <a:r>
              <a:rPr lang="sv-SE" b="1" dirty="0"/>
              <a:t>aktiva lärande är begränsad av </a:t>
            </a:r>
            <a:r>
              <a:rPr lang="sv-SE" b="1" dirty="0" smtClean="0"/>
              <a:t> skolans tid för lärande </a:t>
            </a:r>
            <a:r>
              <a:rPr lang="sv-SE" b="1" dirty="0"/>
              <a:t>och </a:t>
            </a:r>
            <a:r>
              <a:rPr lang="sv-SE" b="1" dirty="0" smtClean="0"/>
              <a:t>deras individuella förmåga </a:t>
            </a:r>
            <a:r>
              <a:rPr lang="sv-SE" b="1" dirty="0"/>
              <a:t>att samtidigt hålla flera saker i arbetsminnet.</a:t>
            </a:r>
          </a:p>
        </p:txBody>
      </p:sp>
      <p:sp>
        <p:nvSpPr>
          <p:cNvPr id="2" name="Rektangel 1"/>
          <p:cNvSpPr/>
          <p:nvPr/>
        </p:nvSpPr>
        <p:spPr>
          <a:xfrm rot="16200000">
            <a:off x="7154715" y="3200058"/>
            <a:ext cx="401877" cy="646331"/>
          </a:xfrm>
          <a:prstGeom prst="rect">
            <a:avLst/>
          </a:prstGeom>
          <a:solidFill>
            <a:schemeClr val="bg2">
              <a:lumMod val="90000"/>
            </a:schemeClr>
          </a:solidFill>
        </p:spPr>
        <p:txBody>
          <a:bodyPr wrap="square">
            <a:spAutoFit/>
          </a:bodyPr>
          <a:lstStyle/>
          <a:p>
            <a:pPr algn="ctr"/>
            <a:r>
              <a:rPr lang="sv-SE" sz="3600" b="1" dirty="0" smtClean="0">
                <a:solidFill>
                  <a:srgbClr val="FF0000"/>
                </a:solidFill>
              </a:rPr>
              <a:t>8</a:t>
            </a:r>
            <a:endParaRPr lang="sv-SE" sz="3600" b="1" dirty="0">
              <a:solidFill>
                <a:srgbClr val="FF0000"/>
              </a:solidFill>
            </a:endParaRPr>
          </a:p>
        </p:txBody>
      </p:sp>
    </p:spTree>
    <p:extLst>
      <p:ext uri="{BB962C8B-B14F-4D97-AF65-F5344CB8AC3E}">
        <p14:creationId xmlns:p14="http://schemas.microsoft.com/office/powerpoint/2010/main" val="90542353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42992" y="183904"/>
            <a:ext cx="7007651" cy="695022"/>
          </a:xfrm>
        </p:spPr>
        <p:txBody>
          <a:bodyPr>
            <a:noAutofit/>
          </a:bodyPr>
          <a:lstStyle/>
          <a:p>
            <a:r>
              <a:rPr lang="sv-SE" sz="3200" dirty="0" smtClean="0"/>
              <a:t>Vad är viktigt för optimalt lärande?</a:t>
            </a:r>
            <a:endParaRPr lang="sv-SE" sz="3200" dirty="0"/>
          </a:p>
        </p:txBody>
      </p:sp>
      <p:sp>
        <p:nvSpPr>
          <p:cNvPr id="3" name="Platshållare för innehåll 2"/>
          <p:cNvSpPr>
            <a:spLocks noGrp="1"/>
          </p:cNvSpPr>
          <p:nvPr>
            <p:ph sz="half" idx="1"/>
          </p:nvPr>
        </p:nvSpPr>
        <p:spPr>
          <a:xfrm>
            <a:off x="395536" y="980728"/>
            <a:ext cx="4038600" cy="4133056"/>
          </a:xfrm>
        </p:spPr>
        <p:txBody>
          <a:bodyPr>
            <a:normAutofit/>
          </a:bodyPr>
          <a:lstStyle/>
          <a:p>
            <a:r>
              <a:rPr lang="sv-SE" sz="1800" dirty="0" smtClean="0"/>
              <a:t>Vi har testat en hel del människor genom att visa bokens omslag och fråga vad de förväntar sig att möta på det första uppslaget.</a:t>
            </a:r>
            <a:br>
              <a:rPr lang="sv-SE" sz="1800" dirty="0" smtClean="0"/>
            </a:br>
            <a:r>
              <a:rPr lang="sv-SE" sz="1800" dirty="0" smtClean="0"/>
              <a:t>- Det är väl nån religion, svarar samtliga. </a:t>
            </a:r>
          </a:p>
          <a:p>
            <a:r>
              <a:rPr lang="sv-SE" sz="1800" dirty="0" smtClean="0"/>
              <a:t>De förväntar sig en text där </a:t>
            </a:r>
            <a:r>
              <a:rPr lang="sv-SE" sz="1800" dirty="0" smtClean="0"/>
              <a:t>man kan läsa om ett antal fakta kring </a:t>
            </a:r>
            <a:r>
              <a:rPr lang="sv-SE" sz="1800" dirty="0"/>
              <a:t> hinduism </a:t>
            </a:r>
            <a:r>
              <a:rPr lang="sv-SE" sz="1800" dirty="0" smtClean="0"/>
              <a:t>och </a:t>
            </a:r>
            <a:r>
              <a:rPr lang="sv-SE" sz="1800" dirty="0" smtClean="0"/>
              <a:t>buddhism. </a:t>
            </a:r>
          </a:p>
          <a:p>
            <a:r>
              <a:rPr lang="sv-SE" sz="1800" dirty="0" smtClean="0"/>
              <a:t>Sånt </a:t>
            </a:r>
            <a:r>
              <a:rPr lang="sv-SE" sz="1800" dirty="0" smtClean="0"/>
              <a:t>som redan är välkänt och inte överraskar </a:t>
            </a:r>
            <a:r>
              <a:rPr lang="sv-SE" sz="1800" dirty="0" smtClean="0"/>
              <a:t>någon o</a:t>
            </a:r>
            <a:r>
              <a:rPr lang="sv-SE" sz="1800" dirty="0" smtClean="0"/>
              <a:t>ch därmed inte heller väcker nåt intresse.</a:t>
            </a:r>
          </a:p>
          <a:p>
            <a:r>
              <a:rPr lang="sv-SE" sz="1800" dirty="0" smtClean="0"/>
              <a:t>Försvårar lärandeprocessen helt enkelt</a:t>
            </a:r>
            <a:endParaRPr lang="sv-SE" sz="1800" dirty="0" smtClean="0"/>
          </a:p>
          <a:p>
            <a:endParaRPr lang="sv-SE" sz="1800" dirty="0"/>
          </a:p>
        </p:txBody>
      </p:sp>
      <p:sp>
        <p:nvSpPr>
          <p:cNvPr id="4" name="Platshållare för innehåll 3"/>
          <p:cNvSpPr>
            <a:spLocks noGrp="1"/>
          </p:cNvSpPr>
          <p:nvPr>
            <p:ph sz="half" idx="2"/>
          </p:nvPr>
        </p:nvSpPr>
        <p:spPr>
          <a:xfrm>
            <a:off x="4572000" y="925960"/>
            <a:ext cx="4392488" cy="5932040"/>
          </a:xfrm>
          <a:solidFill>
            <a:schemeClr val="bg1">
              <a:lumMod val="95000"/>
            </a:schemeClr>
          </a:solidFill>
        </p:spPr>
        <p:txBody>
          <a:bodyPr>
            <a:noAutofit/>
          </a:bodyPr>
          <a:lstStyle/>
          <a:p>
            <a:pPr marL="0" indent="0">
              <a:buNone/>
            </a:pPr>
            <a:r>
              <a:rPr lang="sv-SE" sz="1800" b="1" dirty="0"/>
              <a:t>L</a:t>
            </a:r>
            <a:r>
              <a:rPr lang="sv-SE" sz="1800" b="1" dirty="0" smtClean="0"/>
              <a:t>ikheter </a:t>
            </a:r>
            <a:r>
              <a:rPr lang="sv-SE" sz="1800" b="1" dirty="0"/>
              <a:t>mellan </a:t>
            </a:r>
            <a:r>
              <a:rPr lang="sv-SE" sz="1800" b="1" dirty="0" smtClean="0"/>
              <a:t>hinduism och buddhism:</a:t>
            </a:r>
            <a:endParaRPr lang="sv-SE" sz="1800" b="1" dirty="0"/>
          </a:p>
          <a:p>
            <a:r>
              <a:rPr lang="sv-SE" sz="1800" dirty="0"/>
              <a:t>• Dessa två religioner ser livet som en </a:t>
            </a:r>
            <a:r>
              <a:rPr lang="sv-SE" sz="1800" dirty="0" smtClean="0"/>
              <a:t>återkommande serie </a:t>
            </a:r>
            <a:r>
              <a:rPr lang="sv-SE" sz="1800" dirty="0"/>
              <a:t>av </a:t>
            </a:r>
            <a:r>
              <a:rPr lang="sv-SE" sz="1800" dirty="0" smtClean="0"/>
              <a:t>födelse-liv-död-födelseliv-död. </a:t>
            </a:r>
            <a:r>
              <a:rPr lang="sv-SE" sz="1800" dirty="0"/>
              <a:t>D</a:t>
            </a:r>
            <a:r>
              <a:rPr lang="sv-SE" sz="1800" dirty="0" smtClean="0"/>
              <a:t>enna </a:t>
            </a:r>
            <a:r>
              <a:rPr lang="sv-SE" sz="1800" dirty="0"/>
              <a:t>ständiga förändring </a:t>
            </a:r>
            <a:r>
              <a:rPr lang="sv-SE" sz="1800" dirty="0" smtClean="0"/>
              <a:t>kallas återfödelse </a:t>
            </a:r>
            <a:r>
              <a:rPr lang="sv-SE" sz="1800" dirty="0"/>
              <a:t>(</a:t>
            </a:r>
            <a:r>
              <a:rPr lang="sv-SE" sz="1800" dirty="0" err="1"/>
              <a:t>samsara</a:t>
            </a:r>
            <a:r>
              <a:rPr lang="sv-SE" sz="1800" dirty="0" smtClean="0"/>
              <a:t>).</a:t>
            </a:r>
            <a:endParaRPr lang="sv-SE" sz="1800" dirty="0"/>
          </a:p>
          <a:p>
            <a:r>
              <a:rPr lang="sv-SE" sz="1800" dirty="0"/>
              <a:t>• Varje återfödelse påverkas av de </a:t>
            </a:r>
            <a:r>
              <a:rPr lang="sv-SE" sz="1800" dirty="0" smtClean="0"/>
              <a:t>handlingar (karma</a:t>
            </a:r>
            <a:r>
              <a:rPr lang="sv-SE" sz="1800" dirty="0"/>
              <a:t>) som allt levande samlar under </a:t>
            </a:r>
            <a:r>
              <a:rPr lang="sv-SE" sz="1800" dirty="0" smtClean="0"/>
              <a:t>ett liv</a:t>
            </a:r>
            <a:r>
              <a:rPr lang="sv-SE" sz="1800" dirty="0"/>
              <a:t>. </a:t>
            </a:r>
            <a:endParaRPr lang="sv-SE" sz="1800" dirty="0" smtClean="0"/>
          </a:p>
          <a:p>
            <a:r>
              <a:rPr lang="sv-SE" sz="1800" dirty="0" smtClean="0"/>
              <a:t>• </a:t>
            </a:r>
            <a:r>
              <a:rPr lang="sv-SE" sz="1800" dirty="0"/>
              <a:t>Man kan förbättra sin karma genom </a:t>
            </a:r>
            <a:r>
              <a:rPr lang="sv-SE" sz="1800" dirty="0" smtClean="0"/>
              <a:t>olika metoder </a:t>
            </a:r>
            <a:r>
              <a:rPr lang="sv-SE" sz="1800" dirty="0"/>
              <a:t>och </a:t>
            </a:r>
            <a:r>
              <a:rPr lang="sv-SE" sz="1800" dirty="0" smtClean="0"/>
              <a:t>förhållningssätt.</a:t>
            </a:r>
            <a:endParaRPr lang="sv-SE" sz="1800" dirty="0"/>
          </a:p>
          <a:p>
            <a:r>
              <a:rPr lang="sv-SE" sz="1800" dirty="0"/>
              <a:t>• Båda religionerna grundas på ett antal </a:t>
            </a:r>
            <a:r>
              <a:rPr lang="sv-SE" sz="1800" dirty="0" smtClean="0"/>
              <a:t>heliga böcker</a:t>
            </a:r>
            <a:r>
              <a:rPr lang="sv-SE" sz="1800" dirty="0"/>
              <a:t>.</a:t>
            </a:r>
          </a:p>
          <a:p>
            <a:r>
              <a:rPr lang="sv-SE" sz="1800" dirty="0"/>
              <a:t>• Det samhälle där dessa religioner har </a:t>
            </a:r>
            <a:r>
              <a:rPr lang="sv-SE" sz="1800" dirty="0" smtClean="0"/>
              <a:t>sitt ursprung </a:t>
            </a:r>
            <a:r>
              <a:rPr lang="sv-SE" sz="1800" dirty="0"/>
              <a:t>har sedan urminnes tid reglerats </a:t>
            </a:r>
            <a:r>
              <a:rPr lang="sv-SE" sz="1800" dirty="0" smtClean="0"/>
              <a:t>av kastsystemets </a:t>
            </a:r>
            <a:r>
              <a:rPr lang="sv-SE" sz="1800" dirty="0"/>
              <a:t>indelning av människor i </a:t>
            </a:r>
            <a:r>
              <a:rPr lang="sv-SE" sz="1800" dirty="0" smtClean="0"/>
              <a:t>olika klasser</a:t>
            </a:r>
            <a:r>
              <a:rPr lang="sv-SE" sz="1800" dirty="0"/>
              <a:t>. </a:t>
            </a:r>
            <a:endParaRPr lang="sv-SE" sz="1800" dirty="0" smtClean="0"/>
          </a:p>
          <a:p>
            <a:r>
              <a:rPr lang="sv-SE" sz="1800" dirty="0" smtClean="0"/>
              <a:t>• </a:t>
            </a:r>
            <a:r>
              <a:rPr lang="sv-SE" sz="1800" dirty="0"/>
              <a:t>Det finns fyra huvudkaster som ger en </a:t>
            </a:r>
            <a:r>
              <a:rPr lang="sv-SE" sz="1800" dirty="0" smtClean="0"/>
              <a:t>social ordning</a:t>
            </a:r>
            <a:r>
              <a:rPr lang="sv-SE" sz="1800" dirty="0"/>
              <a:t>. Många uppfattar denna </a:t>
            </a:r>
            <a:r>
              <a:rPr lang="sv-SE" sz="1800" dirty="0" smtClean="0"/>
              <a:t>ordning som </a:t>
            </a:r>
            <a:r>
              <a:rPr lang="sv-SE" sz="1800" dirty="0"/>
              <a:t>gudomlig och </a:t>
            </a:r>
            <a:r>
              <a:rPr lang="sv-SE" sz="1800" dirty="0" smtClean="0"/>
              <a:t>orubblig.</a:t>
            </a:r>
          </a:p>
        </p:txBody>
      </p:sp>
      <p:pic>
        <p:nvPicPr>
          <p:cNvPr id="5"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0824" y="598544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07504" y="6290240"/>
            <a:ext cx="2114169" cy="369332"/>
          </a:xfrm>
          <a:prstGeom prst="rect">
            <a:avLst/>
          </a:prstGeom>
          <a:noFill/>
        </p:spPr>
        <p:txBody>
          <a:bodyPr wrap="none" rtlCol="0">
            <a:spAutoFit/>
          </a:bodyPr>
          <a:lstStyle/>
          <a:p>
            <a:r>
              <a:rPr lang="sv-SE" dirty="0" smtClean="0"/>
              <a:t>www.remusforlag.se</a:t>
            </a:r>
            <a:endParaRPr lang="sv-SE" dirty="0"/>
          </a:p>
        </p:txBody>
      </p:sp>
      <p:sp>
        <p:nvSpPr>
          <p:cNvPr id="7" name="Rektangel 6"/>
          <p:cNvSpPr/>
          <p:nvPr/>
        </p:nvSpPr>
        <p:spPr>
          <a:xfrm>
            <a:off x="395536" y="18864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8" name="Bildobjekt 7" descr="C:\Users\Ägaren\AppData\Local\Microsoft\Windows\Temporary Internet Files\Content.IE5\TIHEHL8X\MC900434663[1].wmf"/>
          <p:cNvPicPr/>
          <p:nvPr/>
        </p:nvPicPr>
        <p:blipFill>
          <a:blip r:embed="rId3">
            <a:extLst>
              <a:ext uri="{28A0092B-C50C-407E-A947-70E740481C1C}">
                <a14:useLocalDpi xmlns:a14="http://schemas.microsoft.com/office/drawing/2010/main" val="0"/>
              </a:ext>
            </a:extLst>
          </a:blip>
          <a:srcRect/>
          <a:stretch>
            <a:fillRect/>
          </a:stretch>
        </p:blipFill>
        <p:spPr bwMode="auto">
          <a:xfrm>
            <a:off x="5407743" y="1133208"/>
            <a:ext cx="3024336" cy="5724792"/>
          </a:xfrm>
          <a:prstGeom prst="rect">
            <a:avLst/>
          </a:prstGeom>
          <a:noFill/>
          <a:ln>
            <a:noFill/>
          </a:ln>
        </p:spPr>
      </p:pic>
      <p:sp>
        <p:nvSpPr>
          <p:cNvPr id="9" name="Rektangel 8"/>
          <p:cNvSpPr/>
          <p:nvPr/>
        </p:nvSpPr>
        <p:spPr>
          <a:xfrm>
            <a:off x="2656046" y="5154307"/>
            <a:ext cx="2710796" cy="646331"/>
          </a:xfrm>
          <a:prstGeom prst="rect">
            <a:avLst/>
          </a:prstGeom>
        </p:spPr>
        <p:txBody>
          <a:bodyPr wrap="square">
            <a:spAutoFit/>
          </a:bodyPr>
          <a:lstStyle/>
          <a:p>
            <a:r>
              <a:rPr lang="sv-SE" b="1" dirty="0">
                <a:solidFill>
                  <a:srgbClr val="FF0000"/>
                </a:solidFill>
              </a:rPr>
              <a:t>Det förväntade gör att </a:t>
            </a:r>
          </a:p>
          <a:p>
            <a:r>
              <a:rPr lang="sv-SE" b="1" dirty="0">
                <a:solidFill>
                  <a:srgbClr val="FF0000"/>
                </a:solidFill>
              </a:rPr>
              <a:t>elevens hjärna slumrar in</a:t>
            </a:r>
            <a:endParaRPr lang="sv-SE" b="1" dirty="0">
              <a:solidFill>
                <a:srgbClr val="FF0000"/>
              </a:solidFill>
            </a:endParaRPr>
          </a:p>
        </p:txBody>
      </p:sp>
    </p:spTree>
    <p:extLst>
      <p:ext uri="{BB962C8B-B14F-4D97-AF65-F5344CB8AC3E}">
        <p14:creationId xmlns:p14="http://schemas.microsoft.com/office/powerpoint/2010/main" val="34414624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74638"/>
            <a:ext cx="8964488" cy="1143000"/>
          </a:xfrm>
        </p:spPr>
        <p:txBody>
          <a:bodyPr>
            <a:noAutofit/>
          </a:bodyPr>
          <a:lstStyle/>
          <a:p>
            <a:r>
              <a:rPr lang="sv-SE" sz="3200" dirty="0" smtClean="0"/>
              <a:t>… </a:t>
            </a:r>
            <a:r>
              <a:rPr lang="sv-SE" sz="3200" dirty="0" smtClean="0"/>
              <a:t>Jo, överraskningar </a:t>
            </a:r>
            <a:r>
              <a:rPr lang="sv-SE" sz="3200" dirty="0" smtClean="0"/>
              <a:t>är viktigt </a:t>
            </a:r>
            <a:r>
              <a:rPr lang="sv-SE" sz="3200" dirty="0"/>
              <a:t>för optimalt </a:t>
            </a:r>
            <a:r>
              <a:rPr lang="sv-SE" sz="3200" dirty="0" smtClean="0"/>
              <a:t>lärande!</a:t>
            </a:r>
            <a:endParaRPr lang="sv-SE" sz="3200" dirty="0"/>
          </a:p>
        </p:txBody>
      </p:sp>
      <p:sp>
        <p:nvSpPr>
          <p:cNvPr id="3" name="Platshållare för innehåll 2"/>
          <p:cNvSpPr>
            <a:spLocks noGrp="1"/>
          </p:cNvSpPr>
          <p:nvPr>
            <p:ph sz="half" idx="1"/>
          </p:nvPr>
        </p:nvSpPr>
        <p:spPr>
          <a:xfrm>
            <a:off x="251520" y="1124744"/>
            <a:ext cx="3384376" cy="2332856"/>
          </a:xfrm>
        </p:spPr>
        <p:txBody>
          <a:bodyPr>
            <a:normAutofit lnSpcReduction="10000"/>
          </a:bodyPr>
          <a:lstStyle/>
          <a:p>
            <a:r>
              <a:rPr lang="sv-SE" sz="1800" dirty="0" smtClean="0"/>
              <a:t>Därför innehåller inte bokens första uppslag det som man förväntar sig.</a:t>
            </a:r>
          </a:p>
          <a:p>
            <a:r>
              <a:rPr lang="sv-SE" sz="1800" dirty="0" smtClean="0"/>
              <a:t>Det </a:t>
            </a:r>
            <a:r>
              <a:rPr lang="sv-SE" sz="1800" dirty="0" smtClean="0"/>
              <a:t>gäller i val av design:</a:t>
            </a:r>
            <a:br>
              <a:rPr lang="sv-SE" sz="1800" dirty="0" smtClean="0"/>
            </a:br>
            <a:r>
              <a:rPr lang="sv-SE" sz="1800" dirty="0" smtClean="0"/>
              <a:t>Färg </a:t>
            </a:r>
            <a:r>
              <a:rPr lang="sv-SE" sz="1800" dirty="0"/>
              <a:t>– Form – Bild – </a:t>
            </a:r>
            <a:r>
              <a:rPr lang="sv-SE" sz="1800" dirty="0" smtClean="0"/>
              <a:t>Innehåll</a:t>
            </a:r>
          </a:p>
          <a:p>
            <a:r>
              <a:rPr lang="sv-SE" sz="1800" dirty="0"/>
              <a:t>D</a:t>
            </a:r>
            <a:r>
              <a:rPr lang="sv-SE" sz="1800" dirty="0" smtClean="0"/>
              <a:t>ärför har första </a:t>
            </a:r>
            <a:r>
              <a:rPr lang="sv-SE" sz="1800" dirty="0" smtClean="0"/>
              <a:t>uppslaget </a:t>
            </a:r>
            <a:r>
              <a:rPr lang="sv-SE" sz="1800" dirty="0" smtClean="0"/>
              <a:t>i boken detta utseende och handlar om …</a:t>
            </a:r>
            <a:endParaRPr lang="sv-SE" sz="1800" dirty="0"/>
          </a:p>
        </p:txBody>
      </p:sp>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graphicFrame>
        <p:nvGraphicFramePr>
          <p:cNvPr id="11" name="Objekt 10"/>
          <p:cNvGraphicFramePr>
            <a:graphicFrameLocks noChangeAspect="1"/>
          </p:cNvGraphicFramePr>
          <p:nvPr>
            <p:extLst>
              <p:ext uri="{D42A27DB-BD31-4B8C-83A1-F6EECF244321}">
                <p14:modId xmlns:p14="http://schemas.microsoft.com/office/powerpoint/2010/main" val="625953513"/>
              </p:ext>
            </p:extLst>
          </p:nvPr>
        </p:nvGraphicFramePr>
        <p:xfrm>
          <a:off x="3797169" y="1124744"/>
          <a:ext cx="5346831" cy="6110664"/>
        </p:xfrm>
        <a:graphic>
          <a:graphicData uri="http://schemas.openxmlformats.org/presentationml/2006/ole">
            <mc:AlternateContent xmlns:mc="http://schemas.openxmlformats.org/markup-compatibility/2006">
              <mc:Choice xmlns:v="urn:schemas-microsoft-com:vml" Requires="v">
                <p:oleObj spid="_x0000_s2096" name="Acrobat Document" r:id="rId4" imgW="5667139" imgH="6476786" progId="Acrobat.Document.11">
                  <p:embed/>
                </p:oleObj>
              </mc:Choice>
              <mc:Fallback>
                <p:oleObj name="Acrobat Document" r:id="rId4" imgW="5667139" imgH="6476786" progId="Acrobat.Document.11">
                  <p:embed/>
                  <p:pic>
                    <p:nvPicPr>
                      <p:cNvPr id="0" name=""/>
                      <p:cNvPicPr/>
                      <p:nvPr/>
                    </p:nvPicPr>
                    <p:blipFill>
                      <a:blip r:embed="rId5"/>
                      <a:stretch>
                        <a:fillRect/>
                      </a:stretch>
                    </p:blipFill>
                    <p:spPr>
                      <a:xfrm>
                        <a:off x="3797169" y="1124744"/>
                        <a:ext cx="5346831" cy="6110664"/>
                      </a:xfrm>
                      <a:prstGeom prst="rect">
                        <a:avLst/>
                      </a:prstGeom>
                    </p:spPr>
                  </p:pic>
                </p:oleObj>
              </mc:Fallback>
            </mc:AlternateContent>
          </a:graphicData>
        </a:graphic>
      </p:graphicFrame>
      <p:sp>
        <p:nvSpPr>
          <p:cNvPr id="13" name="Rektangel 12"/>
          <p:cNvSpPr/>
          <p:nvPr/>
        </p:nvSpPr>
        <p:spPr>
          <a:xfrm>
            <a:off x="251520" y="3688718"/>
            <a:ext cx="4572000" cy="2308324"/>
          </a:xfrm>
          <a:prstGeom prst="rect">
            <a:avLst/>
          </a:prstGeom>
        </p:spPr>
        <p:txBody>
          <a:bodyPr>
            <a:spAutoFit/>
          </a:bodyPr>
          <a:lstStyle/>
          <a:p>
            <a:r>
              <a:rPr lang="sv-SE" b="1" dirty="0"/>
              <a:t>Valet av arena är ofta förknippat med vem </a:t>
            </a:r>
            <a:r>
              <a:rPr lang="sv-SE" b="1" dirty="0" smtClean="0"/>
              <a:t/>
            </a:r>
            <a:br>
              <a:rPr lang="sv-SE" b="1" dirty="0" smtClean="0"/>
            </a:br>
            <a:r>
              <a:rPr lang="sv-SE" b="1" dirty="0" smtClean="0"/>
              <a:t>du </a:t>
            </a:r>
            <a:r>
              <a:rPr lang="sv-SE" b="1" dirty="0"/>
              <a:t>är. Vilka intressen du har och vilka du umgås med</a:t>
            </a:r>
            <a:r>
              <a:rPr lang="sv-SE" b="1" dirty="0" smtClean="0"/>
              <a:t>.</a:t>
            </a:r>
          </a:p>
          <a:p>
            <a:r>
              <a:rPr lang="sv-SE" b="1" dirty="0" smtClean="0"/>
              <a:t> </a:t>
            </a:r>
            <a:endParaRPr lang="sv-SE" b="1" dirty="0"/>
          </a:p>
          <a:p>
            <a:r>
              <a:rPr lang="sv-SE" b="1" dirty="0"/>
              <a:t>På musikarenan visar du tydligt vem du är eller vem du vill vara. Där är det också lätt </a:t>
            </a:r>
            <a:r>
              <a:rPr lang="sv-SE" b="1" dirty="0" smtClean="0"/>
              <a:t/>
            </a:r>
            <a:br>
              <a:rPr lang="sv-SE" b="1" dirty="0" smtClean="0"/>
            </a:br>
            <a:r>
              <a:rPr lang="sv-SE" b="1" dirty="0" smtClean="0"/>
              <a:t>för </a:t>
            </a:r>
            <a:r>
              <a:rPr lang="sv-SE" b="1" dirty="0"/>
              <a:t>andra att snabbt få en uppfattning om </a:t>
            </a:r>
            <a:r>
              <a:rPr lang="sv-SE" b="1" dirty="0" smtClean="0"/>
              <a:t/>
            </a:r>
            <a:br>
              <a:rPr lang="sv-SE" b="1" dirty="0" smtClean="0"/>
            </a:br>
            <a:r>
              <a:rPr lang="sv-SE" b="1" dirty="0" smtClean="0"/>
              <a:t>dig och vad </a:t>
            </a:r>
            <a:r>
              <a:rPr lang="sv-SE" b="1" dirty="0"/>
              <a:t>du vill.</a:t>
            </a:r>
            <a:endParaRPr lang="sv-SE" dirty="0"/>
          </a:p>
        </p:txBody>
      </p:sp>
      <p:pic>
        <p:nvPicPr>
          <p:cNvPr id="14"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028312"/>
            <a:ext cx="9017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655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Ägaren\Dropbox\Camera Uploads\2012-12-06 20.2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a:off x="4650207" y="698327"/>
            <a:ext cx="4515744" cy="6159673"/>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179512" y="173186"/>
            <a:ext cx="8856984" cy="584775"/>
          </a:xfrm>
          <a:prstGeom prst="rect">
            <a:avLst/>
          </a:prstGeom>
        </p:spPr>
        <p:txBody>
          <a:bodyPr wrap="square">
            <a:spAutoFit/>
          </a:bodyPr>
          <a:lstStyle/>
          <a:p>
            <a:r>
              <a:rPr lang="sv-SE" sz="3200" dirty="0"/>
              <a:t>Oväntade </a:t>
            </a:r>
            <a:r>
              <a:rPr lang="sv-SE" sz="3200" b="1" dirty="0" smtClean="0">
                <a:latin typeface="Algerian" pitchFamily="82" charset="0"/>
              </a:rPr>
              <a:t>Impulser</a:t>
            </a:r>
            <a:r>
              <a:rPr lang="sv-SE" sz="2800" b="1" dirty="0" smtClean="0"/>
              <a:t> </a:t>
            </a:r>
            <a:r>
              <a:rPr lang="sv-SE" sz="3200" dirty="0" smtClean="0"/>
              <a:t>ger </a:t>
            </a:r>
            <a:r>
              <a:rPr lang="sv-SE" sz="3200" dirty="0"/>
              <a:t>oväntat </a:t>
            </a:r>
            <a:r>
              <a:rPr lang="sv-SE" sz="3200" dirty="0" smtClean="0"/>
              <a:t>goda </a:t>
            </a:r>
            <a:r>
              <a:rPr lang="sv-SE" sz="3200" dirty="0"/>
              <a:t>resultat</a:t>
            </a:r>
          </a:p>
        </p:txBody>
      </p:sp>
      <p:sp>
        <p:nvSpPr>
          <p:cNvPr id="3" name="Rektangel 2"/>
          <p:cNvSpPr/>
          <p:nvPr/>
        </p:nvSpPr>
        <p:spPr>
          <a:xfrm>
            <a:off x="266023" y="846766"/>
            <a:ext cx="4572000" cy="5632311"/>
          </a:xfrm>
          <a:prstGeom prst="rect">
            <a:avLst/>
          </a:prstGeom>
        </p:spPr>
        <p:txBody>
          <a:bodyPr>
            <a:spAutoFit/>
          </a:bodyPr>
          <a:lstStyle/>
          <a:p>
            <a:r>
              <a:rPr lang="sv-SE" dirty="0" smtClean="0"/>
              <a:t>Lärande kan vara mer eller mindre svårt. Men lärandet är en process som kan ta sig många vägar.</a:t>
            </a:r>
          </a:p>
          <a:p>
            <a:endParaRPr lang="sv-SE" dirty="0" smtClean="0"/>
          </a:p>
          <a:p>
            <a:r>
              <a:rPr lang="sv-SE" dirty="0" smtClean="0"/>
              <a:t>Hjärnforskningen har upptäckt att bland alla neuroner som tar in och bär vidare information och tillsammans bildar synapser så finns det ett antal som benämns spegelneuroner.</a:t>
            </a:r>
          </a:p>
          <a:p>
            <a:r>
              <a:rPr lang="sv-SE" dirty="0" smtClean="0"/>
              <a:t> </a:t>
            </a:r>
          </a:p>
          <a:p>
            <a:r>
              <a:rPr lang="sv-SE" dirty="0" smtClean="0"/>
              <a:t>Genom imitation sker ett effektivt lärande och därtill utan ansträngning eftersom detta lärande inte behöver passera arbetsminnet med dess begränsade kapacitet. Det är ett exempel på så kallat implicit lärande (till skillnad från det medvetna, explicita lärandet). </a:t>
            </a:r>
          </a:p>
          <a:p>
            <a:endParaRPr lang="sv-SE" dirty="0" smtClean="0"/>
          </a:p>
          <a:p>
            <a:r>
              <a:rPr lang="sv-SE" dirty="0" smtClean="0"/>
              <a:t>Det skulle kunna komma mer till användning inom undervisning också om man bara vågar </a:t>
            </a:r>
          </a:p>
          <a:p>
            <a:r>
              <a:rPr lang="sv-SE" dirty="0" smtClean="0"/>
              <a:t>ta risken för det är ett okontrollerbart lärande.</a:t>
            </a:r>
          </a:p>
          <a:p>
            <a:r>
              <a:rPr lang="sv-SE" dirty="0" smtClean="0"/>
              <a:t>Och så är det ju fult att härmas …</a:t>
            </a:r>
            <a:endParaRPr lang="sv-SE" dirty="0"/>
          </a:p>
        </p:txBody>
      </p:sp>
      <p:sp>
        <p:nvSpPr>
          <p:cNvPr id="4" name="textruta 3"/>
          <p:cNvSpPr txBox="1"/>
          <p:nvPr/>
        </p:nvSpPr>
        <p:spPr>
          <a:xfrm>
            <a:off x="6594288" y="698327"/>
            <a:ext cx="2549712" cy="1754326"/>
          </a:xfrm>
          <a:prstGeom prst="rect">
            <a:avLst/>
          </a:prstGeom>
          <a:noFill/>
        </p:spPr>
        <p:txBody>
          <a:bodyPr wrap="square" rtlCol="0">
            <a:spAutoFit/>
          </a:bodyPr>
          <a:lstStyle/>
          <a:p>
            <a:r>
              <a:rPr lang="sv-SE" dirty="0" smtClean="0"/>
              <a:t>Inom hinduismen är spegelneuronerna </a:t>
            </a:r>
          </a:p>
          <a:p>
            <a:r>
              <a:rPr lang="sv-SE" dirty="0" smtClean="0"/>
              <a:t>i flitig användning.  Gudarna är förebilderna som  människorna </a:t>
            </a:r>
          </a:p>
          <a:p>
            <a:r>
              <a:rPr lang="sv-SE" dirty="0" smtClean="0"/>
              <a:t>ska efterlikna</a:t>
            </a:r>
            <a:endParaRPr lang="sv-SE" dirty="0"/>
          </a:p>
        </p:txBody>
      </p:sp>
      <p:pic>
        <p:nvPicPr>
          <p:cNvPr id="6"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048" y="5733256"/>
            <a:ext cx="9017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74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Ägaren\Desktop\Rebok åk 8\re8_oms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002665"/>
            <a:ext cx="9054938" cy="5090631"/>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539552" y="165030"/>
            <a:ext cx="8280920" cy="830997"/>
          </a:xfrm>
          <a:prstGeom prst="rect">
            <a:avLst/>
          </a:prstGeom>
        </p:spPr>
        <p:txBody>
          <a:bodyPr wrap="square">
            <a:spAutoFit/>
          </a:bodyPr>
          <a:lstStyle/>
          <a:p>
            <a:r>
              <a:rPr lang="sv-SE" sz="2400" b="1" dirty="0"/>
              <a:t>Didaktiska </a:t>
            </a:r>
            <a:r>
              <a:rPr lang="sv-SE" sz="2400" b="1" dirty="0">
                <a:latin typeface="Algerian" pitchFamily="82" charset="0"/>
              </a:rPr>
              <a:t>Impulser</a:t>
            </a:r>
            <a:r>
              <a:rPr lang="sv-SE" sz="2000" b="1" dirty="0"/>
              <a:t> </a:t>
            </a:r>
            <a:r>
              <a:rPr lang="sv-SE" sz="2400" b="1" dirty="0"/>
              <a:t>handlar om att få eleverna att upptäcka religionernas maktanspråk och konkreta uttryck för detta</a:t>
            </a:r>
            <a:endParaRPr lang="sv-SE" sz="2400" b="1" dirty="0"/>
          </a:p>
        </p:txBody>
      </p:sp>
      <p:sp>
        <p:nvSpPr>
          <p:cNvPr id="5" name="Rektangel 4"/>
          <p:cNvSpPr/>
          <p:nvPr/>
        </p:nvSpPr>
        <p:spPr>
          <a:xfrm rot="20808872">
            <a:off x="5915352" y="3706018"/>
            <a:ext cx="2880320" cy="1938992"/>
          </a:xfrm>
          <a:prstGeom prst="rect">
            <a:avLst/>
          </a:prstGeom>
        </p:spPr>
        <p:txBody>
          <a:bodyPr wrap="square">
            <a:spAutoFit/>
          </a:bodyPr>
          <a:lstStyle/>
          <a:p>
            <a:pPr algn="ctr"/>
            <a:r>
              <a:rPr lang="sv-SE" sz="2400" b="1" dirty="0">
                <a:solidFill>
                  <a:schemeClr val="bg1"/>
                </a:solidFill>
              </a:rPr>
              <a:t>En övning i transfer </a:t>
            </a:r>
          </a:p>
          <a:p>
            <a:pPr algn="ctr"/>
            <a:r>
              <a:rPr lang="sv-SE" sz="2400" b="1" dirty="0">
                <a:solidFill>
                  <a:schemeClr val="bg1"/>
                </a:solidFill>
              </a:rPr>
              <a:t>och</a:t>
            </a:r>
          </a:p>
          <a:p>
            <a:pPr algn="ctr"/>
            <a:r>
              <a:rPr lang="sv-SE" sz="2400" b="1" dirty="0" err="1">
                <a:solidFill>
                  <a:schemeClr val="bg1"/>
                </a:solidFill>
              </a:rPr>
              <a:t>rekontextualisering</a:t>
            </a:r>
            <a:endParaRPr lang="sv-SE" sz="2400" b="1" dirty="0">
              <a:solidFill>
                <a:schemeClr val="bg1"/>
              </a:solidFill>
            </a:endParaRPr>
          </a:p>
          <a:p>
            <a:pPr algn="ctr"/>
            <a:r>
              <a:rPr lang="sv-SE" sz="2400" b="1" dirty="0">
                <a:solidFill>
                  <a:schemeClr val="bg1"/>
                </a:solidFill>
              </a:rPr>
              <a:t>för</a:t>
            </a:r>
          </a:p>
          <a:p>
            <a:pPr algn="ctr"/>
            <a:r>
              <a:rPr lang="sv-SE" sz="2400" b="1" dirty="0">
                <a:solidFill>
                  <a:schemeClr val="bg1"/>
                </a:solidFill>
              </a:rPr>
              <a:t>kvalificerat lärande</a:t>
            </a:r>
            <a:endParaRPr lang="sv-SE" sz="2400" b="1" dirty="0">
              <a:solidFill>
                <a:schemeClr val="bg1"/>
              </a:solidFill>
            </a:endParaRPr>
          </a:p>
        </p:txBody>
      </p:sp>
      <p:sp>
        <p:nvSpPr>
          <p:cNvPr id="6" name="Rektangel 5"/>
          <p:cNvSpPr/>
          <p:nvPr/>
        </p:nvSpPr>
        <p:spPr>
          <a:xfrm>
            <a:off x="21210" y="6093296"/>
            <a:ext cx="8946418" cy="646331"/>
          </a:xfrm>
          <a:prstGeom prst="rect">
            <a:avLst/>
          </a:prstGeom>
        </p:spPr>
        <p:txBody>
          <a:bodyPr wrap="square">
            <a:spAutoFit/>
          </a:bodyPr>
          <a:lstStyle/>
          <a:p>
            <a:r>
              <a:rPr lang="sv-SE" b="1" dirty="0"/>
              <a:t>Transfer= att överföra kunskap från ett område till ett annat</a:t>
            </a:r>
          </a:p>
          <a:p>
            <a:r>
              <a:rPr lang="sv-SE" b="1" dirty="0" err="1"/>
              <a:t>Rekontextualisering</a:t>
            </a:r>
            <a:r>
              <a:rPr lang="sv-SE" b="1" dirty="0"/>
              <a:t>= att använda det redan lärda på ett nytt sätt på ett nytt område</a:t>
            </a:r>
            <a:endParaRPr lang="sv-SE" b="1" dirty="0"/>
          </a:p>
        </p:txBody>
      </p:sp>
    </p:spTree>
    <p:extLst>
      <p:ext uri="{BB962C8B-B14F-4D97-AF65-F5344CB8AC3E}">
        <p14:creationId xmlns:p14="http://schemas.microsoft.com/office/powerpoint/2010/main" val="847684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1118</Words>
  <Application>Microsoft Office PowerPoint</Application>
  <PresentationFormat>Bildspel på skärmen (4:3)</PresentationFormat>
  <Paragraphs>200</Paragraphs>
  <Slides>15</Slides>
  <Notes>1</Notes>
  <HiddenSlides>0</HiddenSlides>
  <MMClips>0</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15</vt:i4>
      </vt:variant>
    </vt:vector>
  </HeadingPairs>
  <TitlesOfParts>
    <vt:vector size="17" baseType="lpstr">
      <vt:lpstr>Office-tema</vt:lpstr>
      <vt:lpstr>Adobe Acrobat Document</vt:lpstr>
      <vt:lpstr>PowerPoint-presentation</vt:lpstr>
      <vt:lpstr>PowerPoint-presentation</vt:lpstr>
      <vt:lpstr>PowerPoint-presentation</vt:lpstr>
      <vt:lpstr>PowerPoint-presentation</vt:lpstr>
      <vt:lpstr>PowerPoint-presentation</vt:lpstr>
      <vt:lpstr>Vad är viktigt för optimalt lärande?</vt:lpstr>
      <vt:lpstr>… Jo, överraskningar är viktigt för optimalt lärande!</vt:lpstr>
      <vt:lpstr>PowerPoint-presentation</vt:lpstr>
      <vt:lpstr>PowerPoint-presentation</vt:lpstr>
      <vt:lpstr>PowerPoint-presentation</vt:lpstr>
      <vt:lpstr>PowerPoint-presentation</vt:lpstr>
      <vt:lpstr>PowerPoint-presentation</vt:lpstr>
      <vt:lpstr>PowerPoint-presentation</vt:lpstr>
      <vt:lpstr>PowerPoint-presentation</vt:lpstr>
      <vt:lpstr>… för Dig som vill veta mer om neurodidaktik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Ägaren</dc:creator>
  <cp:lastModifiedBy>Ägaren</cp:lastModifiedBy>
  <cp:revision>62</cp:revision>
  <dcterms:created xsi:type="dcterms:W3CDTF">2014-05-20T15:59:13Z</dcterms:created>
  <dcterms:modified xsi:type="dcterms:W3CDTF">2014-05-20T21:42:08Z</dcterms:modified>
</cp:coreProperties>
</file>