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77" r:id="rId3"/>
    <p:sldId id="261" r:id="rId4"/>
    <p:sldId id="262" r:id="rId5"/>
    <p:sldId id="260" r:id="rId6"/>
    <p:sldId id="263" r:id="rId7"/>
    <p:sldId id="264" r:id="rId8"/>
    <p:sldId id="266" r:id="rId9"/>
    <p:sldId id="274" r:id="rId10"/>
    <p:sldId id="267" r:id="rId11"/>
    <p:sldId id="269" r:id="rId12"/>
    <p:sldId id="268" r:id="rId13"/>
    <p:sldId id="270" r:id="rId14"/>
    <p:sldId id="271" r:id="rId15"/>
    <p:sldId id="275" r:id="rId16"/>
    <p:sldId id="276" r:id="rId17"/>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372" y="-102"/>
      </p:cViewPr>
      <p:guideLst>
        <p:guide orient="horz" pos="2160"/>
        <p:guide pos="2880"/>
      </p:guideLst>
    </p:cSldViewPr>
  </p:slideViewPr>
  <p:notesTextViewPr>
    <p:cViewPr>
      <p:scale>
        <a:sx n="1" d="1"/>
        <a:sy n="1" d="1"/>
      </p:scale>
      <p:origin x="0" y="0"/>
    </p:cViewPr>
  </p:notesTextViewPr>
  <p:sorterViewPr>
    <p:cViewPr>
      <p:scale>
        <a:sx n="100" d="100"/>
        <a:sy n="100" d="100"/>
      </p:scale>
      <p:origin x="0" y="44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67166F-7A28-4233-8F4E-05913562238C}" type="datetimeFigureOut">
              <a:rPr lang="sv-SE" smtClean="0"/>
              <a:t>2014-05-20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1BC5AB-2A28-423C-89AF-58EBD7440EAC}" type="slidenum">
              <a:rPr lang="sv-SE" smtClean="0"/>
              <a:t>‹#›</a:t>
            </a:fld>
            <a:endParaRPr lang="sv-SE"/>
          </a:p>
        </p:txBody>
      </p:sp>
    </p:spTree>
    <p:extLst>
      <p:ext uri="{BB962C8B-B14F-4D97-AF65-F5344CB8AC3E}">
        <p14:creationId xmlns:p14="http://schemas.microsoft.com/office/powerpoint/2010/main" val="1086693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F1BC5AB-2A28-423C-89AF-58EBD7440EAC}" type="slidenum">
              <a:rPr lang="sv-SE" smtClean="0"/>
              <a:t>16</a:t>
            </a:fld>
            <a:endParaRPr lang="sv-SE"/>
          </a:p>
        </p:txBody>
      </p:sp>
    </p:spTree>
    <p:extLst>
      <p:ext uri="{BB962C8B-B14F-4D97-AF65-F5344CB8AC3E}">
        <p14:creationId xmlns:p14="http://schemas.microsoft.com/office/powerpoint/2010/main" val="396453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11" name="Rectangle 10"/>
          <p:cNvSpPr/>
          <p:nvPr/>
        </p:nvSpPr>
        <p:spPr>
          <a:xfrm>
            <a:off x="0"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1216152" y="1267485"/>
            <a:ext cx="7235981" cy="5133316"/>
          </a:xfrm>
        </p:spPr>
        <p:txBody>
          <a:bodyPr/>
          <a:lstStyle>
            <a:lvl1pPr>
              <a:defRPr sz="11500"/>
            </a:lvl1pPr>
          </a:lstStyle>
          <a:p>
            <a:r>
              <a:rPr lang="sv-SE" smtClean="0"/>
              <a:t>Klicka här för att ändra format</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76AB8384-CC35-4F13-B155-A89F1ADB3831}" type="datetimeFigureOut">
              <a:rPr lang="sv-SE" smtClean="0"/>
              <a:t>2014-05-20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531C701B-C90B-4A17-B71B-1FAC642F2925}" type="slidenum">
              <a:rPr lang="sv-SE" smtClean="0"/>
              <a:t>‹#›</a:t>
            </a:fld>
            <a:endParaRPr lang="sv-SE"/>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76AB8384-CC35-4F13-B155-A89F1ADB3831}" type="datetimeFigureOut">
              <a:rPr lang="sv-SE" smtClean="0"/>
              <a:t>2014-05-20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31C701B-C90B-4A17-B71B-1FAC642F2925}" type="slidenum">
              <a:rPr lang="sv-SE" smtClean="0"/>
              <a:t>‹#›</a:t>
            </a:fld>
            <a:endParaRPr lang="sv-SE"/>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Klicka här för att ändra format</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76AB8384-CC35-4F13-B155-A89F1ADB3831}" type="datetimeFigureOut">
              <a:rPr lang="sv-SE" smtClean="0"/>
              <a:t>2014-05-20</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31C701B-C90B-4A17-B71B-1FAC642F2925}" type="slidenum">
              <a:rPr lang="sv-SE" smtClean="0"/>
              <a:t>‹#›</a:t>
            </a:fld>
            <a:endParaRPr lang="sv-SE"/>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sv-SE" smtClean="0"/>
              <a:t>Klicka här för att ändra format</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76AB8384-CC35-4F13-B155-A89F1ADB3831}" type="datetimeFigureOut">
              <a:rPr lang="sv-SE" smtClean="0"/>
              <a:t>2014-05-20</a:t>
            </a:fld>
            <a:endParaRPr lang="sv-SE"/>
          </a:p>
        </p:txBody>
      </p:sp>
      <p:sp>
        <p:nvSpPr>
          <p:cNvPr id="10" name="Slide Number Placeholder 9"/>
          <p:cNvSpPr>
            <a:spLocks noGrp="1"/>
          </p:cNvSpPr>
          <p:nvPr>
            <p:ph type="sldNum" sz="quarter" idx="11"/>
          </p:nvPr>
        </p:nvSpPr>
        <p:spPr/>
        <p:txBody>
          <a:bodyPr/>
          <a:lstStyle/>
          <a:p>
            <a:fld id="{531C701B-C90B-4A17-B71B-1FAC642F2925}" type="slidenum">
              <a:rPr lang="sv-SE" smtClean="0"/>
              <a:t>‹#›</a:t>
            </a:fld>
            <a:endParaRPr lang="sv-SE"/>
          </a:p>
        </p:txBody>
      </p:sp>
      <p:sp>
        <p:nvSpPr>
          <p:cNvPr id="12" name="Footer Placeholder 11"/>
          <p:cNvSpPr>
            <a:spLocks noGrp="1"/>
          </p:cNvSpPr>
          <p:nvPr>
            <p:ph type="ftr" sz="quarter" idx="12"/>
          </p:nvPr>
        </p:nvSpPr>
        <p:spPr/>
        <p:txBody>
          <a:bodyPr/>
          <a:lstStyle/>
          <a:p>
            <a:endParaRPr lang="sv-S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sv-SE" smtClean="0"/>
              <a:t>Klicka här för att ändra format</a:t>
            </a:r>
            <a:endParaRPr lang="en-US" dirty="0"/>
          </a:p>
        </p:txBody>
      </p:sp>
      <p:sp>
        <p:nvSpPr>
          <p:cNvPr id="19" name="Date Placeholder 18"/>
          <p:cNvSpPr>
            <a:spLocks noGrp="1"/>
          </p:cNvSpPr>
          <p:nvPr>
            <p:ph type="dt" sz="half" idx="10"/>
          </p:nvPr>
        </p:nvSpPr>
        <p:spPr/>
        <p:txBody>
          <a:bodyPr/>
          <a:lstStyle/>
          <a:p>
            <a:fld id="{76AB8384-CC35-4F13-B155-A89F1ADB3831}" type="datetimeFigureOut">
              <a:rPr lang="sv-SE" smtClean="0"/>
              <a:t>2014-05-20</a:t>
            </a:fld>
            <a:endParaRPr lang="sv-SE"/>
          </a:p>
        </p:txBody>
      </p:sp>
      <p:sp>
        <p:nvSpPr>
          <p:cNvPr id="20" name="Slide Number Placeholder 19"/>
          <p:cNvSpPr>
            <a:spLocks noGrp="1"/>
          </p:cNvSpPr>
          <p:nvPr>
            <p:ph type="sldNum" sz="quarter" idx="11"/>
          </p:nvPr>
        </p:nvSpPr>
        <p:spPr/>
        <p:txBody>
          <a:bodyPr/>
          <a:lstStyle/>
          <a:p>
            <a:fld id="{531C701B-C90B-4A17-B71B-1FAC642F2925}" type="slidenum">
              <a:rPr lang="sv-SE" smtClean="0"/>
              <a:t>‹#›</a:t>
            </a:fld>
            <a:endParaRPr lang="sv-SE"/>
          </a:p>
        </p:txBody>
      </p:sp>
      <p:sp>
        <p:nvSpPr>
          <p:cNvPr id="21" name="Footer Placeholder 20"/>
          <p:cNvSpPr>
            <a:spLocks noGrp="1"/>
          </p:cNvSpPr>
          <p:nvPr>
            <p:ph type="ftr" sz="quarter" idx="12"/>
          </p:nvPr>
        </p:nvSpPr>
        <p:spPr/>
        <p:txBody>
          <a:bodyPr/>
          <a:lstStyle/>
          <a:p>
            <a:endParaRPr lang="sv-S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dirty="0"/>
          </a:p>
        </p:txBody>
      </p:sp>
      <p:sp>
        <p:nvSpPr>
          <p:cNvPr id="5" name="Date Placeholder 4"/>
          <p:cNvSpPr>
            <a:spLocks noGrp="1"/>
          </p:cNvSpPr>
          <p:nvPr>
            <p:ph type="dt" sz="half" idx="10"/>
          </p:nvPr>
        </p:nvSpPr>
        <p:spPr/>
        <p:txBody>
          <a:bodyPr/>
          <a:lstStyle/>
          <a:p>
            <a:fld id="{76AB8384-CC35-4F13-B155-A89F1ADB3831}" type="datetimeFigureOut">
              <a:rPr lang="sv-SE" smtClean="0"/>
              <a:t>2014-05-20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31C701B-C90B-4A17-B71B-1FAC642F2925}" type="slidenum">
              <a:rPr lang="sv-SE" smtClean="0"/>
              <a:t>‹#›</a:t>
            </a:fld>
            <a:endParaRPr lang="sv-SE"/>
          </a:p>
        </p:txBody>
      </p:sp>
      <p:sp>
        <p:nvSpPr>
          <p:cNvPr id="9" name="Content Placeholder 8"/>
          <p:cNvSpPr>
            <a:spLocks noGrp="1"/>
          </p:cNvSpPr>
          <p:nvPr>
            <p:ph sz="quarter" idx="13"/>
          </p:nvPr>
        </p:nvSpPr>
        <p:spPr>
          <a:xfrm>
            <a:off x="1216152" y="841248"/>
            <a:ext cx="3730752" cy="438912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7" name="Date Placeholder 6"/>
          <p:cNvSpPr>
            <a:spLocks noGrp="1"/>
          </p:cNvSpPr>
          <p:nvPr>
            <p:ph type="dt" sz="half" idx="10"/>
          </p:nvPr>
        </p:nvSpPr>
        <p:spPr/>
        <p:txBody>
          <a:bodyPr/>
          <a:lstStyle/>
          <a:p>
            <a:fld id="{76AB8384-CC35-4F13-B155-A89F1ADB3831}" type="datetimeFigureOut">
              <a:rPr lang="sv-SE" smtClean="0"/>
              <a:t>2014-05-20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31C701B-C90B-4A17-B71B-1FAC642F2925}" type="slidenum">
              <a:rPr lang="sv-SE" smtClean="0"/>
              <a:t>‹#›</a:t>
            </a:fld>
            <a:endParaRPr lang="sv-SE"/>
          </a:p>
        </p:txBody>
      </p:sp>
      <p:sp>
        <p:nvSpPr>
          <p:cNvPr id="11" name="Content Placeholder 10"/>
          <p:cNvSpPr>
            <a:spLocks noGrp="1"/>
          </p:cNvSpPr>
          <p:nvPr>
            <p:ph sz="quarter" idx="13"/>
          </p:nvPr>
        </p:nvSpPr>
        <p:spPr>
          <a:xfrm>
            <a:off x="1216152" y="1380744"/>
            <a:ext cx="3730752" cy="384048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76AB8384-CC35-4F13-B155-A89F1ADB3831}" type="datetimeFigureOut">
              <a:rPr lang="sv-SE" smtClean="0"/>
              <a:t>2014-05-20</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531C701B-C90B-4A17-B71B-1FAC642F2925}" type="slidenum">
              <a:rPr lang="sv-SE" smtClean="0"/>
              <a:t>‹#›</a:t>
            </a:fld>
            <a:endParaRPr lang="sv-S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6AB8384-CC35-4F13-B155-A89F1ADB3831}" type="datetimeFigureOut">
              <a:rPr lang="sv-SE" smtClean="0"/>
              <a:t>2014-05-20</a:t>
            </a:fld>
            <a:endParaRPr lang="sv-SE"/>
          </a:p>
        </p:txBody>
      </p:sp>
      <p:sp>
        <p:nvSpPr>
          <p:cNvPr id="6" name="Slide Number Placeholder 5"/>
          <p:cNvSpPr>
            <a:spLocks noGrp="1"/>
          </p:cNvSpPr>
          <p:nvPr>
            <p:ph type="sldNum" sz="quarter" idx="11"/>
          </p:nvPr>
        </p:nvSpPr>
        <p:spPr/>
        <p:txBody>
          <a:bodyPr/>
          <a:lstStyle/>
          <a:p>
            <a:fld id="{531C701B-C90B-4A17-B71B-1FAC642F2925}" type="slidenum">
              <a:rPr lang="sv-SE" smtClean="0"/>
              <a:t>‹#›</a:t>
            </a:fld>
            <a:endParaRPr lang="sv-SE"/>
          </a:p>
        </p:txBody>
      </p:sp>
      <p:sp>
        <p:nvSpPr>
          <p:cNvPr id="7" name="Footer Placeholder 6"/>
          <p:cNvSpPr>
            <a:spLocks noGrp="1"/>
          </p:cNvSpPr>
          <p:nvPr>
            <p:ph type="ftr" sz="quarter" idx="12"/>
          </p:nvPr>
        </p:nvSpPr>
        <p:spPr/>
        <p:txBody>
          <a:bodyPr/>
          <a:lstStyle/>
          <a:p>
            <a:endParaRPr lang="sv-S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sv-SE" smtClean="0"/>
              <a:t>Klicka här för att ändra format</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14" name="Content Placeholder 13"/>
          <p:cNvSpPr>
            <a:spLocks noGrp="1"/>
          </p:cNvSpPr>
          <p:nvPr>
            <p:ph sz="quarter" idx="13"/>
          </p:nvPr>
        </p:nvSpPr>
        <p:spPr>
          <a:xfrm>
            <a:off x="914400" y="381000"/>
            <a:ext cx="4800600" cy="59436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9" name="Date Placeholder 8"/>
          <p:cNvSpPr>
            <a:spLocks noGrp="1"/>
          </p:cNvSpPr>
          <p:nvPr>
            <p:ph type="dt" sz="half" idx="14"/>
          </p:nvPr>
        </p:nvSpPr>
        <p:spPr/>
        <p:txBody>
          <a:bodyPr/>
          <a:lstStyle/>
          <a:p>
            <a:fld id="{76AB8384-CC35-4F13-B155-A89F1ADB3831}" type="datetimeFigureOut">
              <a:rPr lang="sv-SE" smtClean="0"/>
              <a:t>2014-05-20</a:t>
            </a:fld>
            <a:endParaRPr lang="sv-SE"/>
          </a:p>
        </p:txBody>
      </p:sp>
      <p:sp>
        <p:nvSpPr>
          <p:cNvPr id="10" name="Slide Number Placeholder 9"/>
          <p:cNvSpPr>
            <a:spLocks noGrp="1"/>
          </p:cNvSpPr>
          <p:nvPr>
            <p:ph type="sldNum" sz="quarter" idx="15"/>
          </p:nvPr>
        </p:nvSpPr>
        <p:spPr/>
        <p:txBody>
          <a:bodyPr/>
          <a:lstStyle/>
          <a:p>
            <a:fld id="{531C701B-C90B-4A17-B71B-1FAC642F2925}" type="slidenum">
              <a:rPr lang="sv-SE" smtClean="0"/>
              <a:t>‹#›</a:t>
            </a:fld>
            <a:endParaRPr lang="sv-SE"/>
          </a:p>
        </p:txBody>
      </p:sp>
      <p:sp>
        <p:nvSpPr>
          <p:cNvPr id="13" name="Footer Placeholder 12"/>
          <p:cNvSpPr>
            <a:spLocks noGrp="1"/>
          </p:cNvSpPr>
          <p:nvPr>
            <p:ph type="ftr" sz="quarter" idx="16"/>
          </p:nvPr>
        </p:nvSpPr>
        <p:spPr/>
        <p:txBody>
          <a:bodyPr/>
          <a:lstStyle/>
          <a:p>
            <a:endParaRPr lang="sv-SE"/>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sv-SE" smtClean="0"/>
              <a:t>Klicka här för att ändra format</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76AB8384-CC35-4F13-B155-A89F1ADB3831}" type="datetimeFigureOut">
              <a:rPr lang="sv-SE" smtClean="0"/>
              <a:t>2014-05-20</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31C701B-C90B-4A17-B71B-1FAC642F2925}" type="slidenum">
              <a:rPr lang="sv-SE" smtClean="0"/>
              <a:t>‹#›</a:t>
            </a:fld>
            <a:endParaRPr lang="sv-SE"/>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sv-SE"/>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531C701B-C90B-4A17-B71B-1FAC642F2925}" type="slidenum">
              <a:rPr lang="sv-SE" smtClean="0"/>
              <a:t>‹#›</a:t>
            </a:fld>
            <a:endParaRPr lang="sv-SE"/>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76AB8384-CC35-4F13-B155-A89F1ADB3831}" type="datetimeFigureOut">
              <a:rPr lang="sv-SE" smtClean="0"/>
              <a:t>2014-05-20</a:t>
            </a:fld>
            <a:endParaRPr lang="sv-S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txStyles>
    <p:title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5.gif"/><Relationship Id="rId4" Type="http://schemas.openxmlformats.org/officeDocument/2006/relationships/image" Target="../media/image44.tif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3.emf"/><Relationship Id="rId4" Type="http://schemas.openxmlformats.org/officeDocument/2006/relationships/image" Target="../media/image10.emf"/><Relationship Id="rId9" Type="http://schemas.openxmlformats.org/officeDocument/2006/relationships/oleObject" Target="../embeddings/oleObject4.bin"/><Relationship Id="rId1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4296" y="147890"/>
            <a:ext cx="5343967" cy="592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4149080"/>
            <a:ext cx="2160240" cy="274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ktangel 1"/>
          <p:cNvSpPr/>
          <p:nvPr/>
        </p:nvSpPr>
        <p:spPr>
          <a:xfrm>
            <a:off x="395536" y="6142686"/>
            <a:ext cx="2376264" cy="369332"/>
          </a:xfrm>
          <a:prstGeom prst="rect">
            <a:avLst/>
          </a:prstGeom>
          <a:gradFill flip="none" rotWithShape="1">
            <a:gsLst>
              <a:gs pos="0">
                <a:srgbClr val="B0ABC5">
                  <a:tint val="66000"/>
                  <a:satMod val="160000"/>
                </a:srgbClr>
              </a:gs>
              <a:gs pos="50000">
                <a:srgbClr val="B0ABC5">
                  <a:tint val="44500"/>
                  <a:satMod val="160000"/>
                </a:srgbClr>
              </a:gs>
              <a:gs pos="100000">
                <a:srgbClr val="B0ABC5">
                  <a:tint val="23500"/>
                  <a:satMod val="160000"/>
                </a:srgbClr>
              </a:gs>
            </a:gsLst>
            <a:lin ang="10800000" scaled="1"/>
            <a:tileRect/>
          </a:gradFill>
        </p:spPr>
        <p:txBody>
          <a:bodyPr wrap="square">
            <a:spAutoFit/>
          </a:bodyPr>
          <a:lstStyle/>
          <a:p>
            <a:r>
              <a:rPr lang="en-US" b="1" dirty="0" smtClean="0">
                <a:solidFill>
                  <a:srgbClr val="002060"/>
                </a:solidFill>
              </a:rPr>
              <a:t>www.remusforlag.se</a:t>
            </a:r>
            <a:endParaRPr lang="sv-SE" b="1" dirty="0">
              <a:solidFill>
                <a:srgbClr val="002060"/>
              </a:solidFill>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94018">
            <a:off x="746220" y="2328914"/>
            <a:ext cx="2467650" cy="2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69639">
            <a:off x="6221902" y="2261340"/>
            <a:ext cx="2604563" cy="2999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802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3567" y="620688"/>
            <a:ext cx="1835759" cy="523220"/>
          </a:xfrm>
          <a:prstGeom prst="rect">
            <a:avLst/>
          </a:prstGeom>
        </p:spPr>
        <p:txBody>
          <a:bodyPr wrap="none">
            <a:spAutoFit/>
          </a:bodyPr>
          <a:lstStyle/>
          <a:p>
            <a:r>
              <a:rPr lang="sv-SE" sz="2800" b="1" dirty="0">
                <a:latin typeface="Algerian" pitchFamily="82" charset="0"/>
              </a:rPr>
              <a:t>Impulser</a:t>
            </a:r>
            <a:endParaRPr lang="sv-SE" sz="2400" b="1" dirty="0"/>
          </a:p>
        </p:txBody>
      </p:sp>
      <p:pic>
        <p:nvPicPr>
          <p:cNvPr id="4"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7"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201108" y="6460838"/>
            <a:ext cx="2114169" cy="369332"/>
          </a:xfrm>
          <a:prstGeom prst="rect">
            <a:avLst/>
          </a:prstGeom>
          <a:noFill/>
        </p:spPr>
        <p:txBody>
          <a:bodyPr wrap="none" rtlCol="0">
            <a:spAutoFit/>
          </a:bodyPr>
          <a:lstStyle/>
          <a:p>
            <a:r>
              <a:rPr lang="sv-SE" dirty="0" smtClean="0"/>
              <a:t>www.remusforlag.se</a:t>
            </a:r>
            <a:endParaRPr lang="sv-SE" dirty="0"/>
          </a:p>
        </p:txBody>
      </p:sp>
      <p:sp>
        <p:nvSpPr>
          <p:cNvPr id="6" name="textruta 5"/>
          <p:cNvSpPr txBox="1"/>
          <p:nvPr/>
        </p:nvSpPr>
        <p:spPr>
          <a:xfrm>
            <a:off x="1033783" y="1192118"/>
            <a:ext cx="8076826" cy="3416320"/>
          </a:xfrm>
          <a:prstGeom prst="rect">
            <a:avLst/>
          </a:prstGeom>
          <a:noFill/>
        </p:spPr>
        <p:txBody>
          <a:bodyPr wrap="none" rtlCol="0">
            <a:spAutoFit/>
          </a:bodyPr>
          <a:lstStyle/>
          <a:p>
            <a:r>
              <a:rPr lang="sv-SE" b="1" dirty="0" smtClean="0"/>
              <a:t>Planerad och progressionsavpassad undervisning </a:t>
            </a:r>
            <a:r>
              <a:rPr lang="sv-SE" b="1" dirty="0" smtClean="0"/>
              <a:t>underlättar lärandet. </a:t>
            </a:r>
          </a:p>
          <a:p>
            <a:r>
              <a:rPr lang="sv-SE" b="1" dirty="0" smtClean="0"/>
              <a:t>Det är något som Religion </a:t>
            </a:r>
            <a:r>
              <a:rPr lang="sv-SE" b="1" dirty="0" smtClean="0"/>
              <a:t>7, 8 var </a:t>
            </a:r>
            <a:r>
              <a:rPr lang="sv-SE" b="1" dirty="0" smtClean="0"/>
              <a:t>uppbyggt </a:t>
            </a:r>
            <a:r>
              <a:rPr lang="sv-SE" b="1" dirty="0" smtClean="0"/>
              <a:t>på </a:t>
            </a:r>
          </a:p>
          <a:p>
            <a:r>
              <a:rPr lang="sv-SE" b="1" dirty="0" smtClean="0"/>
              <a:t>som grund för det som </a:t>
            </a:r>
            <a:r>
              <a:rPr lang="sv-SE" b="1" dirty="0" smtClean="0"/>
              <a:t>nu presenteras i </a:t>
            </a:r>
            <a:r>
              <a:rPr lang="sv-SE" b="1" dirty="0" smtClean="0"/>
              <a:t>Religion 9:</a:t>
            </a:r>
          </a:p>
          <a:p>
            <a:pPr marL="285750" indent="-285750">
              <a:buFont typeface="Arial" panose="020B0604020202020204" pitchFamily="34" charset="0"/>
              <a:buChar char="•"/>
            </a:pPr>
            <a:r>
              <a:rPr lang="sv-SE" b="1" dirty="0" smtClean="0"/>
              <a:t>I stället för varje religions för sig kommer nu de jämförande momenten</a:t>
            </a:r>
          </a:p>
          <a:p>
            <a:pPr marL="285750" indent="-285750">
              <a:buFont typeface="Arial" panose="020B0604020202020204" pitchFamily="34" charset="0"/>
              <a:buChar char="•"/>
            </a:pPr>
            <a:r>
              <a:rPr lang="sv-SE" b="1" dirty="0" smtClean="0"/>
              <a:t>I stället för etik och livsfrågor knutna till den egna personen och närmiljön</a:t>
            </a:r>
            <a:br>
              <a:rPr lang="sv-SE" b="1" dirty="0" smtClean="0"/>
            </a:br>
            <a:r>
              <a:rPr lang="sv-SE" b="1" dirty="0" smtClean="0"/>
              <a:t>kommer nu kopplingen till samhällsfenomen och  globala sammanhang</a:t>
            </a:r>
          </a:p>
          <a:p>
            <a:pPr marL="285750" indent="-285750">
              <a:buFont typeface="Arial" panose="020B0604020202020204" pitchFamily="34" charset="0"/>
              <a:buChar char="•"/>
            </a:pPr>
            <a:r>
              <a:rPr lang="sv-SE" b="1" dirty="0" smtClean="0"/>
              <a:t>Nya infallsvinklar utifrån tid och rum ger andra perspektiv på det redan bekanta</a:t>
            </a:r>
          </a:p>
          <a:p>
            <a:pPr marL="285750" indent="-285750">
              <a:buFont typeface="Arial" panose="020B0604020202020204" pitchFamily="34" charset="0"/>
              <a:buChar char="•"/>
            </a:pPr>
            <a:r>
              <a:rPr lang="sv-SE" b="1" dirty="0" smtClean="0"/>
              <a:t>I stället för berättelser från en religion presenteras nu berättelser som återfinns</a:t>
            </a:r>
            <a:br>
              <a:rPr lang="sv-SE" b="1" dirty="0" smtClean="0"/>
            </a:br>
            <a:r>
              <a:rPr lang="sv-SE" b="1" dirty="0" smtClean="0"/>
              <a:t>i de tre religioner de mötte i Re 7 och även i alla fem de mött med Re 8.</a:t>
            </a:r>
          </a:p>
          <a:p>
            <a:pPr marL="285750" indent="-285750">
              <a:buFont typeface="Arial" panose="020B0604020202020204" pitchFamily="34" charset="0"/>
              <a:buChar char="•"/>
            </a:pPr>
            <a:r>
              <a:rPr lang="sv-SE" b="1" dirty="0" smtClean="0"/>
              <a:t>I stället för att bekanta sig med ett bokomslag  och förklaring till valet av </a:t>
            </a:r>
            <a:br>
              <a:rPr lang="sv-SE" b="1" dirty="0" smtClean="0"/>
            </a:br>
            <a:r>
              <a:rPr lang="sv-SE" b="1" dirty="0" smtClean="0"/>
              <a:t>omslagsbild får eleverna del av ett helhetstänkande, en förklaring som visar</a:t>
            </a:r>
            <a:br>
              <a:rPr lang="sv-SE" b="1" dirty="0" smtClean="0"/>
            </a:br>
            <a:r>
              <a:rPr lang="sv-SE" b="1" dirty="0" smtClean="0"/>
              <a:t>på hur människor med makt i alla tider markerat detta.  </a:t>
            </a:r>
            <a:endParaRPr lang="sv-SE" b="1" dirty="0" smtClean="0"/>
          </a:p>
        </p:txBody>
      </p:sp>
      <p:sp>
        <p:nvSpPr>
          <p:cNvPr id="3" name="textruta 2"/>
          <p:cNvSpPr txBox="1"/>
          <p:nvPr/>
        </p:nvSpPr>
        <p:spPr>
          <a:xfrm>
            <a:off x="3563888" y="620688"/>
            <a:ext cx="3859454" cy="523220"/>
          </a:xfrm>
          <a:prstGeom prst="rect">
            <a:avLst/>
          </a:prstGeom>
          <a:noFill/>
        </p:spPr>
        <p:txBody>
          <a:bodyPr wrap="none" rtlCol="0">
            <a:spAutoFit/>
          </a:bodyPr>
          <a:lstStyle/>
          <a:p>
            <a:r>
              <a:rPr lang="sv-SE" sz="2800" b="1" dirty="0" smtClean="0"/>
              <a:t>Att undervisa är att välja</a:t>
            </a:r>
            <a:endParaRPr lang="sv-SE" sz="2800" b="1"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277" y="4608439"/>
            <a:ext cx="2820376" cy="225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ruta 7"/>
          <p:cNvSpPr txBox="1"/>
          <p:nvPr/>
        </p:nvSpPr>
        <p:spPr>
          <a:xfrm>
            <a:off x="251520" y="4798845"/>
            <a:ext cx="5616624" cy="1754326"/>
          </a:xfrm>
          <a:prstGeom prst="rect">
            <a:avLst/>
          </a:prstGeom>
          <a:noFill/>
        </p:spPr>
        <p:txBody>
          <a:bodyPr wrap="square" rtlCol="0">
            <a:spAutoFit/>
          </a:bodyPr>
          <a:lstStyle/>
          <a:p>
            <a:r>
              <a:rPr lang="sv-SE" b="1" dirty="0"/>
              <a:t>Eleverna behöver hjälp med att se hur fenomen hänger ihop.</a:t>
            </a:r>
          </a:p>
          <a:p>
            <a:r>
              <a:rPr lang="sv-SE" b="1" dirty="0"/>
              <a:t>Därför har dessa tre läromedel fått en utformning för att med minsta </a:t>
            </a:r>
            <a:r>
              <a:rPr lang="sv-SE" b="1" dirty="0" smtClean="0"/>
              <a:t>ansträngning </a:t>
            </a:r>
            <a:r>
              <a:rPr lang="sv-SE" b="1" dirty="0"/>
              <a:t>nå optimalt resultat </a:t>
            </a:r>
            <a:endParaRPr lang="sv-SE" b="1" dirty="0" smtClean="0"/>
          </a:p>
          <a:p>
            <a:r>
              <a:rPr lang="sv-SE" b="1" dirty="0" smtClean="0"/>
              <a:t>mätt </a:t>
            </a:r>
            <a:r>
              <a:rPr lang="sv-SE" b="1" dirty="0"/>
              <a:t>utifrån gällande kursplan.</a:t>
            </a:r>
          </a:p>
          <a:p>
            <a:endParaRPr lang="sv-SE" dirty="0"/>
          </a:p>
        </p:txBody>
      </p:sp>
    </p:spTree>
    <p:extLst>
      <p:ext uri="{BB962C8B-B14F-4D97-AF65-F5344CB8AC3E}">
        <p14:creationId xmlns:p14="http://schemas.microsoft.com/office/powerpoint/2010/main" val="268746297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22351" y="0"/>
            <a:ext cx="7239000" cy="773668"/>
          </a:xfrm>
        </p:spPr>
        <p:txBody>
          <a:bodyPr/>
          <a:lstStyle/>
          <a:p>
            <a:r>
              <a:rPr lang="sv-SE" sz="3600" dirty="0" smtClean="0">
                <a:solidFill>
                  <a:srgbClr val="002060"/>
                </a:solidFill>
                <a:effectLst>
                  <a:outerShdw blurRad="38100" dist="38100" dir="2700000" algn="tl">
                    <a:srgbClr val="000000">
                      <a:alpha val="43137"/>
                    </a:srgbClr>
                  </a:outerShdw>
                </a:effectLst>
              </a:rPr>
              <a:t>Berättelsen har sitt berättigande</a:t>
            </a:r>
            <a:endParaRPr lang="sv-SE" sz="3600" dirty="0">
              <a:solidFill>
                <a:srgbClr val="002060"/>
              </a:solidFill>
              <a:effectLst>
                <a:outerShdw blurRad="38100" dist="38100" dir="2700000" algn="tl">
                  <a:srgbClr val="000000">
                    <a:alpha val="43137"/>
                  </a:srgbClr>
                </a:outerShdw>
              </a:effectLst>
            </a:endParaRPr>
          </a:p>
        </p:txBody>
      </p:sp>
      <p:sp>
        <p:nvSpPr>
          <p:cNvPr id="3" name="Platshållare för innehåll 2"/>
          <p:cNvSpPr>
            <a:spLocks noGrp="1"/>
          </p:cNvSpPr>
          <p:nvPr>
            <p:ph sz="half" idx="4294967295"/>
          </p:nvPr>
        </p:nvSpPr>
        <p:spPr>
          <a:xfrm>
            <a:off x="467544" y="1052736"/>
            <a:ext cx="4330824" cy="4525963"/>
          </a:xfrm>
          <a:prstGeom prst="rect">
            <a:avLst/>
          </a:prstGeom>
        </p:spPr>
        <p:txBody>
          <a:bodyPr>
            <a:normAutofit fontScale="92500" lnSpcReduction="20000"/>
          </a:bodyPr>
          <a:lstStyle/>
          <a:p>
            <a:r>
              <a:rPr lang="sv-SE" sz="1800" dirty="0">
                <a:solidFill>
                  <a:srgbClr val="002060"/>
                </a:solidFill>
              </a:rPr>
              <a:t>I </a:t>
            </a:r>
            <a:r>
              <a:rPr lang="sv-SE" sz="1800" b="1" dirty="0">
                <a:solidFill>
                  <a:srgbClr val="002060"/>
                </a:solidFill>
              </a:rPr>
              <a:t>Första Moseboken </a:t>
            </a:r>
            <a:r>
              <a:rPr lang="sv-SE" sz="1800" dirty="0">
                <a:solidFill>
                  <a:srgbClr val="002060"/>
                </a:solidFill>
              </a:rPr>
              <a:t>berättas om att en stor </a:t>
            </a:r>
            <a:r>
              <a:rPr lang="sv-SE" sz="1800" dirty="0" smtClean="0">
                <a:solidFill>
                  <a:srgbClr val="002060"/>
                </a:solidFill>
              </a:rPr>
              <a:t>flod kom </a:t>
            </a:r>
            <a:r>
              <a:rPr lang="sv-SE" sz="1800" dirty="0">
                <a:solidFill>
                  <a:srgbClr val="002060"/>
                </a:solidFill>
              </a:rPr>
              <a:t>och svepte bort de då levande människorna </a:t>
            </a:r>
            <a:r>
              <a:rPr lang="sv-SE" sz="1800" dirty="0" smtClean="0">
                <a:solidFill>
                  <a:srgbClr val="002060"/>
                </a:solidFill>
              </a:rPr>
              <a:t>och djuren.</a:t>
            </a:r>
          </a:p>
          <a:p>
            <a:r>
              <a:rPr lang="sv-SE" sz="1800" dirty="0">
                <a:solidFill>
                  <a:srgbClr val="002060"/>
                </a:solidFill>
              </a:rPr>
              <a:t>I </a:t>
            </a:r>
            <a:r>
              <a:rPr lang="sv-SE" sz="1800" b="1" dirty="0">
                <a:solidFill>
                  <a:srgbClr val="002060"/>
                </a:solidFill>
              </a:rPr>
              <a:t>Nya testamentet </a:t>
            </a:r>
            <a:r>
              <a:rPr lang="sv-SE" sz="1800" dirty="0">
                <a:solidFill>
                  <a:srgbClr val="002060"/>
                </a:solidFill>
              </a:rPr>
              <a:t>varnar Jesus för att slappna </a:t>
            </a:r>
            <a:r>
              <a:rPr lang="sv-SE" sz="1800" dirty="0" smtClean="0">
                <a:solidFill>
                  <a:srgbClr val="002060"/>
                </a:solidFill>
              </a:rPr>
              <a:t>av och </a:t>
            </a:r>
            <a:r>
              <a:rPr lang="sv-SE" sz="1800" dirty="0">
                <a:solidFill>
                  <a:srgbClr val="002060"/>
                </a:solidFill>
              </a:rPr>
              <a:t>inte ge akt på i vilken tid man lever och de </a:t>
            </a:r>
            <a:r>
              <a:rPr lang="sv-SE" sz="1800" dirty="0" smtClean="0">
                <a:solidFill>
                  <a:srgbClr val="002060"/>
                </a:solidFill>
              </a:rPr>
              <a:t>faror som hotar oss nu.</a:t>
            </a:r>
          </a:p>
          <a:p>
            <a:r>
              <a:rPr lang="sv-SE" sz="1800" dirty="0">
                <a:solidFill>
                  <a:srgbClr val="002060"/>
                </a:solidFill>
              </a:rPr>
              <a:t>I</a:t>
            </a:r>
            <a:r>
              <a:rPr lang="sv-SE" sz="1800" dirty="0" smtClean="0">
                <a:solidFill>
                  <a:srgbClr val="002060"/>
                </a:solidFill>
              </a:rPr>
              <a:t> </a:t>
            </a:r>
            <a:r>
              <a:rPr lang="sv-SE" sz="1800" b="1" dirty="0">
                <a:solidFill>
                  <a:srgbClr val="002060"/>
                </a:solidFill>
              </a:rPr>
              <a:t>Koranen </a:t>
            </a:r>
            <a:r>
              <a:rPr lang="sv-SE" sz="1800" dirty="0">
                <a:solidFill>
                  <a:srgbClr val="002060"/>
                </a:solidFill>
              </a:rPr>
              <a:t>återkommer man i flera suror till </a:t>
            </a:r>
            <a:r>
              <a:rPr lang="sv-SE" sz="1800" dirty="0" smtClean="0">
                <a:solidFill>
                  <a:srgbClr val="002060"/>
                </a:solidFill>
              </a:rPr>
              <a:t>att Noas </a:t>
            </a:r>
            <a:r>
              <a:rPr lang="sv-SE" sz="1800" dirty="0">
                <a:solidFill>
                  <a:srgbClr val="002060"/>
                </a:solidFill>
              </a:rPr>
              <a:t>tid kan återkomma för alla som inte är </a:t>
            </a:r>
            <a:r>
              <a:rPr lang="sv-SE" sz="1800" dirty="0" smtClean="0">
                <a:solidFill>
                  <a:srgbClr val="002060"/>
                </a:solidFill>
              </a:rPr>
              <a:t>hörsamma profetens </a:t>
            </a:r>
            <a:r>
              <a:rPr lang="sv-SE" sz="1800" dirty="0">
                <a:solidFill>
                  <a:srgbClr val="002060"/>
                </a:solidFill>
              </a:rPr>
              <a:t>budskap</a:t>
            </a:r>
            <a:r>
              <a:rPr lang="sv-SE" sz="1800" dirty="0" smtClean="0">
                <a:solidFill>
                  <a:srgbClr val="002060"/>
                </a:solidFill>
              </a:rPr>
              <a:t>.</a:t>
            </a:r>
          </a:p>
          <a:p>
            <a:r>
              <a:rPr lang="sv-SE" sz="1800" b="1" dirty="0">
                <a:solidFill>
                  <a:srgbClr val="002060"/>
                </a:solidFill>
              </a:rPr>
              <a:t>I vår </a:t>
            </a:r>
            <a:r>
              <a:rPr lang="sv-SE" sz="1800" b="1" dirty="0" smtClean="0">
                <a:solidFill>
                  <a:srgbClr val="002060"/>
                </a:solidFill>
              </a:rPr>
              <a:t>tid </a:t>
            </a:r>
            <a:r>
              <a:rPr lang="sv-SE" sz="1800" dirty="0" smtClean="0">
                <a:solidFill>
                  <a:srgbClr val="002060"/>
                </a:solidFill>
              </a:rPr>
              <a:t>har några </a:t>
            </a:r>
            <a:r>
              <a:rPr lang="sv-SE" sz="1800" dirty="0">
                <a:solidFill>
                  <a:srgbClr val="002060"/>
                </a:solidFill>
              </a:rPr>
              <a:t>mer intresserat sig för att göra </a:t>
            </a:r>
            <a:r>
              <a:rPr lang="sv-SE" sz="1800" dirty="0" smtClean="0">
                <a:solidFill>
                  <a:srgbClr val="002060"/>
                </a:solidFill>
              </a:rPr>
              <a:t>berättelsen konkret </a:t>
            </a:r>
            <a:r>
              <a:rPr lang="sv-SE" sz="1800" dirty="0">
                <a:solidFill>
                  <a:srgbClr val="002060"/>
                </a:solidFill>
              </a:rPr>
              <a:t>genom att </a:t>
            </a:r>
            <a:r>
              <a:rPr lang="sv-SE" sz="1800" dirty="0" smtClean="0">
                <a:solidFill>
                  <a:srgbClr val="002060"/>
                </a:solidFill>
              </a:rPr>
              <a:t>ge intresserade  möjlighet att besöka en ark byggd enligt de bibliska måttangivelserna.</a:t>
            </a:r>
          </a:p>
          <a:p>
            <a:r>
              <a:rPr lang="sv-SE" sz="1800" b="1" dirty="0" smtClean="0">
                <a:solidFill>
                  <a:srgbClr val="002060"/>
                </a:solidFill>
              </a:rPr>
              <a:t>På nätet </a:t>
            </a:r>
            <a:r>
              <a:rPr lang="sv-SE" sz="1800" dirty="0" smtClean="0">
                <a:solidFill>
                  <a:srgbClr val="002060"/>
                </a:solidFill>
              </a:rPr>
              <a:t>kan </a:t>
            </a:r>
            <a:r>
              <a:rPr lang="sv-SE" sz="1800" dirty="0">
                <a:solidFill>
                  <a:srgbClr val="002060"/>
                </a:solidFill>
              </a:rPr>
              <a:t>alla </a:t>
            </a:r>
            <a:r>
              <a:rPr lang="sv-SE" sz="1800" dirty="0" smtClean="0">
                <a:solidFill>
                  <a:srgbClr val="002060"/>
                </a:solidFill>
              </a:rPr>
              <a:t>köpa </a:t>
            </a:r>
            <a:r>
              <a:rPr lang="sv-SE" sz="1800" dirty="0">
                <a:solidFill>
                  <a:srgbClr val="002060"/>
                </a:solidFill>
              </a:rPr>
              <a:t>sig </a:t>
            </a:r>
            <a:r>
              <a:rPr lang="sv-SE" sz="1800" dirty="0" smtClean="0">
                <a:solidFill>
                  <a:srgbClr val="002060"/>
                </a:solidFill>
              </a:rPr>
              <a:t>en egen Noas </a:t>
            </a:r>
            <a:r>
              <a:rPr lang="sv-SE" sz="1800" dirty="0">
                <a:solidFill>
                  <a:srgbClr val="002060"/>
                </a:solidFill>
              </a:rPr>
              <a:t>ark </a:t>
            </a:r>
            <a:r>
              <a:rPr lang="sv-SE" sz="1800" dirty="0" smtClean="0">
                <a:solidFill>
                  <a:srgbClr val="002060"/>
                </a:solidFill>
              </a:rPr>
              <a:t>i </a:t>
            </a:r>
            <a:r>
              <a:rPr lang="sv-SE" sz="1800" dirty="0">
                <a:solidFill>
                  <a:srgbClr val="002060"/>
                </a:solidFill>
              </a:rPr>
              <a:t>någon form. </a:t>
            </a:r>
            <a:r>
              <a:rPr lang="sv-SE" sz="1800" dirty="0">
                <a:solidFill>
                  <a:srgbClr val="002060"/>
                </a:solidFill>
              </a:rPr>
              <a:t>D</a:t>
            </a:r>
            <a:r>
              <a:rPr lang="sv-SE" sz="1800" dirty="0" smtClean="0">
                <a:solidFill>
                  <a:srgbClr val="002060"/>
                </a:solidFill>
              </a:rPr>
              <a:t>et </a:t>
            </a:r>
            <a:r>
              <a:rPr lang="sv-SE" sz="1800" dirty="0">
                <a:solidFill>
                  <a:srgbClr val="002060"/>
                </a:solidFill>
              </a:rPr>
              <a:t>finns ett </a:t>
            </a:r>
            <a:r>
              <a:rPr lang="sv-SE" sz="1800" dirty="0" smtClean="0">
                <a:solidFill>
                  <a:srgbClr val="002060"/>
                </a:solidFill>
              </a:rPr>
              <a:t>rikt antal </a:t>
            </a:r>
            <a:r>
              <a:rPr lang="sv-SE" sz="1800" dirty="0">
                <a:solidFill>
                  <a:srgbClr val="002060"/>
                </a:solidFill>
              </a:rPr>
              <a:t>produkter att välja mellan.</a:t>
            </a:r>
            <a:r>
              <a:rPr lang="sv-SE" sz="1800" b="1" dirty="0">
                <a:solidFill>
                  <a:srgbClr val="002060"/>
                </a:solidFill>
              </a:rPr>
              <a:t>	</a:t>
            </a:r>
            <a:endParaRPr lang="sv-SE" sz="1800" b="1" dirty="0" smtClean="0">
              <a:solidFill>
                <a:srgbClr val="002060"/>
              </a:solidFill>
            </a:endParaRPr>
          </a:p>
          <a:p>
            <a:endParaRPr lang="sv-SE" sz="1800" b="1" dirty="0" smtClean="0"/>
          </a:p>
          <a:p>
            <a:pPr marL="0" indent="0">
              <a:buNone/>
            </a:pPr>
            <a:r>
              <a:rPr lang="sv-SE" sz="1800" b="1" dirty="0" smtClean="0"/>
              <a:t>		</a:t>
            </a:r>
            <a:endParaRPr lang="sv-SE" sz="1800" b="1" dirty="0"/>
          </a:p>
        </p:txBody>
      </p:sp>
      <p:sp>
        <p:nvSpPr>
          <p:cNvPr id="6" name="textruta 5"/>
          <p:cNvSpPr txBox="1"/>
          <p:nvPr/>
        </p:nvSpPr>
        <p:spPr>
          <a:xfrm>
            <a:off x="4947182" y="908720"/>
            <a:ext cx="4386265" cy="4801314"/>
          </a:xfrm>
          <a:prstGeom prst="rect">
            <a:avLst/>
          </a:prstGeom>
          <a:noFill/>
        </p:spPr>
        <p:txBody>
          <a:bodyPr wrap="none" rtlCol="0">
            <a:spAutoFit/>
          </a:bodyPr>
          <a:lstStyle/>
          <a:p>
            <a:r>
              <a:rPr lang="sv-SE" b="1" dirty="0" smtClean="0">
                <a:solidFill>
                  <a:srgbClr val="002060"/>
                </a:solidFill>
              </a:rPr>
              <a:t>Därför finns ett antal berättelser med </a:t>
            </a:r>
            <a:br>
              <a:rPr lang="sv-SE" b="1" dirty="0" smtClean="0">
                <a:solidFill>
                  <a:srgbClr val="002060"/>
                </a:solidFill>
              </a:rPr>
            </a:br>
            <a:r>
              <a:rPr lang="sv-SE" b="1" dirty="0" smtClean="0">
                <a:solidFill>
                  <a:srgbClr val="002060"/>
                </a:solidFill>
              </a:rPr>
              <a:t>i varje avsnitt</a:t>
            </a:r>
            <a:r>
              <a:rPr lang="sv-SE" b="1" dirty="0" smtClean="0">
                <a:solidFill>
                  <a:srgbClr val="002060"/>
                </a:solidFill>
              </a:rPr>
              <a:t>. </a:t>
            </a:r>
          </a:p>
          <a:p>
            <a:r>
              <a:rPr lang="sv-SE" b="1" dirty="0" smtClean="0">
                <a:solidFill>
                  <a:srgbClr val="002060"/>
                </a:solidFill>
              </a:rPr>
              <a:t>Några kända för en del elever, de flesta</a:t>
            </a:r>
          </a:p>
          <a:p>
            <a:r>
              <a:rPr lang="sv-SE" b="1" dirty="0" smtClean="0">
                <a:solidFill>
                  <a:srgbClr val="002060"/>
                </a:solidFill>
              </a:rPr>
              <a:t>i</a:t>
            </a:r>
            <a:r>
              <a:rPr lang="sv-SE" b="1" dirty="0" smtClean="0">
                <a:solidFill>
                  <a:srgbClr val="002060"/>
                </a:solidFill>
              </a:rPr>
              <a:t>nte </a:t>
            </a:r>
            <a:r>
              <a:rPr lang="sv-SE" b="1" dirty="0" smtClean="0">
                <a:solidFill>
                  <a:srgbClr val="002060"/>
                </a:solidFill>
              </a:rPr>
              <a:t>kända.</a:t>
            </a:r>
          </a:p>
          <a:p>
            <a:r>
              <a:rPr lang="sv-SE" b="1" dirty="0" smtClean="0">
                <a:solidFill>
                  <a:srgbClr val="002060"/>
                </a:solidFill>
              </a:rPr>
              <a:t>Oavsett vad eleven tidigare vet utvecklas</a:t>
            </a:r>
          </a:p>
          <a:p>
            <a:r>
              <a:rPr lang="sv-SE" b="1" dirty="0" smtClean="0">
                <a:solidFill>
                  <a:srgbClr val="002060"/>
                </a:solidFill>
              </a:rPr>
              <a:t>Innehållet i frågeställningar där den </a:t>
            </a:r>
            <a:br>
              <a:rPr lang="sv-SE" b="1" dirty="0" smtClean="0">
                <a:solidFill>
                  <a:srgbClr val="002060"/>
                </a:solidFill>
              </a:rPr>
            </a:br>
            <a:r>
              <a:rPr lang="sv-SE" b="1" i="1" dirty="0" smtClean="0">
                <a:solidFill>
                  <a:srgbClr val="002060"/>
                </a:solidFill>
              </a:rPr>
              <a:t>ursprungliga kontexten </a:t>
            </a:r>
            <a:r>
              <a:rPr lang="sv-SE" b="1" dirty="0" smtClean="0">
                <a:solidFill>
                  <a:srgbClr val="002060"/>
                </a:solidFill>
              </a:rPr>
              <a:t>ska av eleverna </a:t>
            </a:r>
            <a:br>
              <a:rPr lang="sv-SE" b="1" dirty="0" smtClean="0">
                <a:solidFill>
                  <a:srgbClr val="002060"/>
                </a:solidFill>
              </a:rPr>
            </a:br>
            <a:r>
              <a:rPr lang="sv-SE" b="1" dirty="0" smtClean="0">
                <a:solidFill>
                  <a:srgbClr val="002060"/>
                </a:solidFill>
              </a:rPr>
              <a:t>- gärna i grupp – </a:t>
            </a:r>
            <a:r>
              <a:rPr lang="sv-SE" b="1" i="1" dirty="0" err="1" smtClean="0">
                <a:solidFill>
                  <a:srgbClr val="002060"/>
                </a:solidFill>
              </a:rPr>
              <a:t>rekontextualiseras</a:t>
            </a:r>
            <a:r>
              <a:rPr lang="sv-SE" b="1" dirty="0">
                <a:solidFill>
                  <a:srgbClr val="002060"/>
                </a:solidFill>
              </a:rPr>
              <a:t>.</a:t>
            </a:r>
            <a:r>
              <a:rPr lang="sv-SE" b="1" dirty="0" smtClean="0">
                <a:solidFill>
                  <a:srgbClr val="002060"/>
                </a:solidFill>
              </a:rPr>
              <a:t> </a:t>
            </a:r>
          </a:p>
          <a:p>
            <a:r>
              <a:rPr lang="sv-SE" b="1" dirty="0" smtClean="0">
                <a:solidFill>
                  <a:srgbClr val="002060"/>
                </a:solidFill>
              </a:rPr>
              <a:t>Dvs. ursprungligt sammanhang ska </a:t>
            </a:r>
          </a:p>
          <a:p>
            <a:r>
              <a:rPr lang="sv-SE" b="1" dirty="0" smtClean="0">
                <a:solidFill>
                  <a:srgbClr val="002060"/>
                </a:solidFill>
              </a:rPr>
              <a:t>tillämpas i en för eleven aktuell och </a:t>
            </a:r>
            <a:br>
              <a:rPr lang="sv-SE" b="1" dirty="0" smtClean="0">
                <a:solidFill>
                  <a:srgbClr val="002060"/>
                </a:solidFill>
              </a:rPr>
            </a:br>
            <a:r>
              <a:rPr lang="sv-SE" b="1" dirty="0" smtClean="0">
                <a:solidFill>
                  <a:srgbClr val="002060"/>
                </a:solidFill>
              </a:rPr>
              <a:t>användbar situation.</a:t>
            </a:r>
            <a:br>
              <a:rPr lang="sv-SE" b="1" dirty="0" smtClean="0">
                <a:solidFill>
                  <a:srgbClr val="002060"/>
                </a:solidFill>
              </a:rPr>
            </a:br>
            <a:endParaRPr lang="sv-SE" b="1" dirty="0" smtClean="0">
              <a:solidFill>
                <a:srgbClr val="002060"/>
              </a:solidFill>
            </a:endParaRPr>
          </a:p>
          <a:p>
            <a:r>
              <a:rPr lang="sv-SE" b="1" dirty="0" smtClean="0">
                <a:solidFill>
                  <a:srgbClr val="002060"/>
                </a:solidFill>
              </a:rPr>
              <a:t>Som </a:t>
            </a:r>
            <a:r>
              <a:rPr lang="sv-SE" b="1" dirty="0" smtClean="0">
                <a:solidFill>
                  <a:srgbClr val="002060"/>
                </a:solidFill>
              </a:rPr>
              <a:t>i berättelsen om arkbyggaren Noa:</a:t>
            </a:r>
            <a:endParaRPr lang="sv-SE" b="1" dirty="0" smtClean="0">
              <a:solidFill>
                <a:srgbClr val="002060"/>
              </a:solidFill>
            </a:endParaRPr>
          </a:p>
          <a:p>
            <a:r>
              <a:rPr lang="sv-SE" b="1" dirty="0" smtClean="0">
                <a:solidFill>
                  <a:srgbClr val="002060"/>
                </a:solidFill>
              </a:rPr>
              <a:t>Naturkatastrofer förekommer</a:t>
            </a:r>
            <a:r>
              <a:rPr lang="sv-SE" b="1" dirty="0">
                <a:solidFill>
                  <a:srgbClr val="002060"/>
                </a:solidFill>
              </a:rPr>
              <a:t> </a:t>
            </a:r>
            <a:r>
              <a:rPr lang="sv-SE" b="1" dirty="0" smtClean="0">
                <a:solidFill>
                  <a:srgbClr val="002060"/>
                </a:solidFill>
              </a:rPr>
              <a:t>i vår värld </a:t>
            </a:r>
          </a:p>
          <a:p>
            <a:r>
              <a:rPr lang="sv-SE" b="1" dirty="0" smtClean="0">
                <a:solidFill>
                  <a:srgbClr val="002060"/>
                </a:solidFill>
              </a:rPr>
              <a:t>idag. De är svåra att förutse och skydda </a:t>
            </a:r>
          </a:p>
          <a:p>
            <a:r>
              <a:rPr lang="sv-SE" b="1" dirty="0" smtClean="0">
                <a:solidFill>
                  <a:srgbClr val="002060"/>
                </a:solidFill>
              </a:rPr>
              <a:t>oss mot.</a:t>
            </a:r>
            <a:endParaRPr lang="sv-SE" b="1" dirty="0" smtClean="0">
              <a:solidFill>
                <a:srgbClr val="002060"/>
              </a:solidFill>
            </a:endParaRPr>
          </a:p>
          <a:p>
            <a:r>
              <a:rPr lang="sv-SE" b="1" dirty="0" smtClean="0">
                <a:solidFill>
                  <a:srgbClr val="002060"/>
                </a:solidFill>
              </a:rPr>
              <a:t>Vad har denna berättelse </a:t>
            </a:r>
            <a:r>
              <a:rPr lang="sv-SE" b="1" dirty="0" smtClean="0">
                <a:solidFill>
                  <a:srgbClr val="002060"/>
                </a:solidFill>
              </a:rPr>
              <a:t>att säga </a:t>
            </a:r>
            <a:r>
              <a:rPr lang="sv-SE" b="1" dirty="0" smtClean="0">
                <a:solidFill>
                  <a:srgbClr val="002060"/>
                </a:solidFill>
              </a:rPr>
              <a:t>om det?</a:t>
            </a:r>
          </a:p>
        </p:txBody>
      </p:sp>
      <p:sp>
        <p:nvSpPr>
          <p:cNvPr id="8" name="Rektangel 7"/>
          <p:cNvSpPr/>
          <p:nvPr/>
        </p:nvSpPr>
        <p:spPr>
          <a:xfrm>
            <a:off x="6133333" y="6372153"/>
            <a:ext cx="2114169" cy="369332"/>
          </a:xfrm>
          <a:prstGeom prst="rect">
            <a:avLst/>
          </a:prstGeom>
        </p:spPr>
        <p:txBody>
          <a:bodyPr wrap="none">
            <a:spAutoFit/>
          </a:bodyPr>
          <a:lstStyle/>
          <a:p>
            <a:r>
              <a:rPr lang="sv-SE" dirty="0" smtClean="0"/>
              <a:t>www.remusforlag.se</a:t>
            </a:r>
            <a:endParaRPr lang="sv-SE" dirty="0"/>
          </a:p>
        </p:txBody>
      </p:sp>
      <p:pic>
        <p:nvPicPr>
          <p:cNvPr id="12"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0190" y="60301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29" y="4641698"/>
            <a:ext cx="4396665" cy="221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046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51520" y="39687"/>
            <a:ext cx="8892480" cy="1508105"/>
          </a:xfrm>
          <a:prstGeom prst="rect">
            <a:avLst/>
          </a:prstGeom>
        </p:spPr>
        <p:txBody>
          <a:bodyPr wrap="square">
            <a:spAutoFit/>
          </a:bodyPr>
          <a:lstStyle/>
          <a:p>
            <a:r>
              <a:rPr lang="sv-SE" sz="2800" b="1" dirty="0" smtClean="0"/>
              <a:t>Religionsöverskridande berättelser - </a:t>
            </a:r>
            <a:r>
              <a:rPr lang="sv-SE" sz="2400" b="1" dirty="0" smtClean="0"/>
              <a:t>Har </a:t>
            </a:r>
            <a:r>
              <a:rPr lang="sv-SE" sz="2400" b="1" dirty="0"/>
              <a:t>du hört dem förut? </a:t>
            </a:r>
            <a:endParaRPr lang="sv-SE" sz="2400" b="1" dirty="0"/>
          </a:p>
          <a:p>
            <a:r>
              <a:rPr lang="sv-SE" sz="2000" b="1" dirty="0" smtClean="0"/>
              <a:t>Här får </a:t>
            </a:r>
            <a:r>
              <a:rPr lang="sv-SE" sz="2000" b="1" dirty="0"/>
              <a:t>du bekanta dig med </a:t>
            </a:r>
            <a:r>
              <a:rPr lang="sv-SE" sz="2000" b="1" dirty="0" smtClean="0"/>
              <a:t>några berättelser</a:t>
            </a:r>
            <a:r>
              <a:rPr lang="sv-SE" sz="2000" b="1" dirty="0"/>
              <a:t>, en del </a:t>
            </a:r>
            <a:r>
              <a:rPr lang="sv-SE" sz="2000" b="1" dirty="0" smtClean="0"/>
              <a:t>av dem </a:t>
            </a:r>
            <a:r>
              <a:rPr lang="sv-SE" sz="2000" b="1" dirty="0"/>
              <a:t>återfinns i alla fem religionerna, en del i tre av dem.</a:t>
            </a:r>
            <a:endParaRPr lang="sv-SE" sz="2000" dirty="0"/>
          </a:p>
          <a:p>
            <a:endParaRPr lang="sv-SE" sz="2400" dirty="0"/>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00686" y="3609055"/>
            <a:ext cx="1832591" cy="282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277" y="4490552"/>
            <a:ext cx="2702818" cy="217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686" y="1251778"/>
            <a:ext cx="2516882" cy="226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1334839"/>
            <a:ext cx="2357438" cy="332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560" y="4687778"/>
            <a:ext cx="1814289" cy="1953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0947" y="1430779"/>
            <a:ext cx="2622292" cy="300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ktangel 6"/>
          <p:cNvSpPr/>
          <p:nvPr/>
        </p:nvSpPr>
        <p:spPr>
          <a:xfrm>
            <a:off x="4074031" y="1061447"/>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17" name="Picture 3" descr="C:\Users\Carl\Desktop\Remus logg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0190" y="60301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251520" y="4580470"/>
            <a:ext cx="1584176" cy="2308324"/>
          </a:xfrm>
          <a:prstGeom prst="rect">
            <a:avLst/>
          </a:prstGeom>
          <a:solidFill>
            <a:schemeClr val="bg1">
              <a:lumMod val="95000"/>
            </a:schemeClr>
          </a:solidFill>
        </p:spPr>
        <p:txBody>
          <a:bodyPr wrap="square" rtlCol="0">
            <a:spAutoFit/>
          </a:bodyPr>
          <a:lstStyle/>
          <a:p>
            <a:r>
              <a:rPr lang="sv-SE" b="1" dirty="0" smtClean="0"/>
              <a:t>Det tidigare</a:t>
            </a:r>
          </a:p>
          <a:p>
            <a:r>
              <a:rPr lang="sv-SE" b="1" dirty="0" smtClean="0"/>
              <a:t>lärda kommer här att nyttjas på ett nytt sätt</a:t>
            </a:r>
          </a:p>
          <a:p>
            <a:r>
              <a:rPr lang="sv-SE" b="1" dirty="0" smtClean="0"/>
              <a:t>= Repetition utan  upplevd upprepning</a:t>
            </a:r>
          </a:p>
        </p:txBody>
      </p:sp>
    </p:spTree>
    <p:extLst>
      <p:ext uri="{BB962C8B-B14F-4D97-AF65-F5344CB8AC3E}">
        <p14:creationId xmlns:p14="http://schemas.microsoft.com/office/powerpoint/2010/main" val="1254550466"/>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395536" y="260648"/>
            <a:ext cx="1601721" cy="461665"/>
          </a:xfrm>
          <a:prstGeom prst="rect">
            <a:avLst/>
          </a:prstGeom>
        </p:spPr>
        <p:txBody>
          <a:bodyPr wrap="none">
            <a:spAutoFit/>
          </a:bodyPr>
          <a:lstStyle/>
          <a:p>
            <a:r>
              <a:rPr lang="sv-SE" sz="2400" b="1" dirty="0">
                <a:latin typeface="Algerian" pitchFamily="82" charset="0"/>
              </a:rPr>
              <a:t>Impulser</a:t>
            </a:r>
            <a:endParaRPr lang="sv-SE" sz="2000" b="1"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10963275" cy="801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5717">
            <a:off x="2771800" y="5769710"/>
            <a:ext cx="7620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734393"/>
            <a:ext cx="3114171" cy="359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1318">
            <a:off x="7083452" y="807431"/>
            <a:ext cx="2497655" cy="3468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p:nvSpPr>
        <p:spPr>
          <a:xfrm>
            <a:off x="2733560" y="189738"/>
            <a:ext cx="6230928" cy="461665"/>
          </a:xfrm>
          <a:prstGeom prst="rect">
            <a:avLst/>
          </a:prstGeom>
        </p:spPr>
        <p:txBody>
          <a:bodyPr wrap="square">
            <a:spAutoFit/>
          </a:bodyPr>
          <a:lstStyle/>
          <a:p>
            <a:r>
              <a:rPr lang="sv-SE" sz="2400" b="1" dirty="0"/>
              <a:t>Att bemästra </a:t>
            </a:r>
            <a:r>
              <a:rPr lang="sv-SE" sz="2400" b="1" dirty="0" smtClean="0"/>
              <a:t>golvet - </a:t>
            </a:r>
            <a:r>
              <a:rPr lang="sv-SE" b="1" dirty="0" smtClean="0"/>
              <a:t>Hur </a:t>
            </a:r>
            <a:r>
              <a:rPr lang="sv-SE" b="1" dirty="0"/>
              <a:t>känns det att trampa snett?</a:t>
            </a:r>
            <a:endParaRPr lang="sv-SE" dirty="0"/>
          </a:p>
        </p:txBody>
      </p:sp>
      <p:sp>
        <p:nvSpPr>
          <p:cNvPr id="6" name="Rektangel 5"/>
          <p:cNvSpPr/>
          <p:nvPr/>
        </p:nvSpPr>
        <p:spPr>
          <a:xfrm>
            <a:off x="6046278" y="4440473"/>
            <a:ext cx="4572000" cy="1200329"/>
          </a:xfrm>
          <a:prstGeom prst="rect">
            <a:avLst/>
          </a:prstGeom>
        </p:spPr>
        <p:txBody>
          <a:bodyPr>
            <a:spAutoFit/>
          </a:bodyPr>
          <a:lstStyle/>
          <a:p>
            <a:r>
              <a:rPr lang="sv-SE" b="1" dirty="0"/>
              <a:t>Att föra sig på det </a:t>
            </a:r>
            <a:r>
              <a:rPr lang="sv-SE" b="1" dirty="0" smtClean="0"/>
              <a:t>religiösa golvet</a:t>
            </a:r>
          </a:p>
          <a:p>
            <a:r>
              <a:rPr lang="sv-SE" b="1" dirty="0" smtClean="0"/>
              <a:t>En konkret utgångspunkt </a:t>
            </a:r>
          </a:p>
          <a:p>
            <a:r>
              <a:rPr lang="sv-SE" b="1" dirty="0" smtClean="0"/>
              <a:t>- för en fördjupad kunskap </a:t>
            </a:r>
          </a:p>
          <a:p>
            <a:r>
              <a:rPr lang="sv-SE" b="1" dirty="0" smtClean="0"/>
              <a:t>- för ett säkrare uppträdande</a:t>
            </a:r>
            <a:endParaRPr lang="sv-SE" dirty="0"/>
          </a:p>
        </p:txBody>
      </p:sp>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7" y="722313"/>
            <a:ext cx="3877982" cy="289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C:\Users\Carl\Desktop\Remus logg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77042"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93166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395536" y="260648"/>
            <a:ext cx="1678665" cy="461665"/>
          </a:xfrm>
          <a:prstGeom prst="rect">
            <a:avLst/>
          </a:prstGeom>
        </p:spPr>
        <p:txBody>
          <a:bodyPr wrap="none">
            <a:spAutoFit/>
          </a:bodyPr>
          <a:lstStyle/>
          <a:p>
            <a:r>
              <a:rPr lang="sv-SE" sz="2400" b="1" dirty="0" smtClean="0">
                <a:latin typeface="Algerian" pitchFamily="82" charset="0"/>
              </a:rPr>
              <a:t>Impulser </a:t>
            </a:r>
            <a:endParaRPr lang="sv-SE" sz="2000" b="1" dirty="0"/>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336" y="2996952"/>
            <a:ext cx="3030372" cy="4445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89853">
            <a:off x="6024300" y="3171383"/>
            <a:ext cx="2486609" cy="365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p:nvSpPr>
        <p:spPr>
          <a:xfrm>
            <a:off x="2771800" y="262851"/>
            <a:ext cx="4572000" cy="523220"/>
          </a:xfrm>
          <a:prstGeom prst="rect">
            <a:avLst/>
          </a:prstGeom>
        </p:spPr>
        <p:txBody>
          <a:bodyPr>
            <a:spAutoFit/>
          </a:bodyPr>
          <a:lstStyle/>
          <a:p>
            <a:r>
              <a:rPr lang="sv-SE" sz="2800" b="1" dirty="0"/>
              <a:t>Att mäta </a:t>
            </a:r>
            <a:r>
              <a:rPr lang="sv-SE" sz="2800" b="1" dirty="0" smtClean="0"/>
              <a:t>tid - </a:t>
            </a:r>
            <a:r>
              <a:rPr lang="sv-SE" sz="2400" b="1" dirty="0" smtClean="0"/>
              <a:t>Hur </a:t>
            </a:r>
            <a:r>
              <a:rPr lang="sv-SE" sz="2400" b="1" dirty="0"/>
              <a:t>gör du?</a:t>
            </a:r>
            <a:endParaRPr lang="sv-SE" sz="2400" dirty="0"/>
          </a:p>
        </p:txBody>
      </p:sp>
      <p:sp>
        <p:nvSpPr>
          <p:cNvPr id="7" name="Rektangel 6"/>
          <p:cNvSpPr/>
          <p:nvPr/>
        </p:nvSpPr>
        <p:spPr>
          <a:xfrm>
            <a:off x="3830422" y="720593"/>
            <a:ext cx="5206074" cy="2031325"/>
          </a:xfrm>
          <a:prstGeom prst="rect">
            <a:avLst/>
          </a:prstGeom>
        </p:spPr>
        <p:txBody>
          <a:bodyPr wrap="square">
            <a:spAutoFit/>
          </a:bodyPr>
          <a:lstStyle/>
          <a:p>
            <a:r>
              <a:rPr lang="sv-SE" b="1" dirty="0"/>
              <a:t>I alla tider har människan visat sig vara mycket intresserad </a:t>
            </a:r>
            <a:r>
              <a:rPr lang="sv-SE" b="1" dirty="0" smtClean="0"/>
              <a:t>av att </a:t>
            </a:r>
            <a:r>
              <a:rPr lang="sv-SE" b="1" dirty="0"/>
              <a:t>bestämma hur tid ska indelas, hur den ska fördelas och </a:t>
            </a:r>
            <a:r>
              <a:rPr lang="sv-SE" b="1" dirty="0" smtClean="0"/>
              <a:t>hur lång </a:t>
            </a:r>
            <a:r>
              <a:rPr lang="sv-SE" b="1" dirty="0"/>
              <a:t>tid man kan räkna med innan någon </a:t>
            </a:r>
            <a:r>
              <a:rPr lang="sv-SE" b="1" dirty="0" smtClean="0"/>
              <a:t>sorts katastrof hotar mänskligheten.</a:t>
            </a:r>
          </a:p>
          <a:p>
            <a:endParaRPr lang="sv-SE" b="1" dirty="0" smtClean="0"/>
          </a:p>
          <a:p>
            <a:r>
              <a:rPr lang="sv-SE" b="1" dirty="0" smtClean="0"/>
              <a:t>Tid är ännu ett perspektiv att lägga på det tidigare lärda som en planerad progression i religionskunskap</a:t>
            </a:r>
            <a:endParaRPr lang="sv-SE" dirty="0"/>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45083"/>
            <a:ext cx="3578902" cy="2768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270" y="1109398"/>
            <a:ext cx="3228609" cy="2755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90741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1132" y="646921"/>
            <a:ext cx="8323370" cy="638944"/>
          </a:xfrm>
        </p:spPr>
        <p:txBody>
          <a:bodyPr>
            <a:noAutofit/>
          </a:bodyPr>
          <a:lstStyle/>
          <a:p>
            <a:r>
              <a:rPr lang="sv-SE" sz="2800" dirty="0" smtClean="0"/>
              <a:t>Multimodalt </a:t>
            </a:r>
            <a:r>
              <a:rPr lang="sv-SE" sz="2800" dirty="0" smtClean="0"/>
              <a:t>- många sätt att lära för </a:t>
            </a:r>
            <a:r>
              <a:rPr lang="sv-SE" sz="2800" dirty="0"/>
              <a:t>optimalt lärande</a:t>
            </a:r>
          </a:p>
        </p:txBody>
      </p:sp>
      <p:sp>
        <p:nvSpPr>
          <p:cNvPr id="4" name="Platshållare för innehåll 3"/>
          <p:cNvSpPr>
            <a:spLocks noGrp="1"/>
          </p:cNvSpPr>
          <p:nvPr>
            <p:ph sz="half" idx="4294967295"/>
          </p:nvPr>
        </p:nvSpPr>
        <p:spPr>
          <a:xfrm>
            <a:off x="5510861" y="1349097"/>
            <a:ext cx="3302413" cy="4752528"/>
          </a:xfrm>
          <a:prstGeom prst="rect">
            <a:avLst/>
          </a:prstGeom>
        </p:spPr>
        <p:txBody>
          <a:bodyPr>
            <a:noAutofit/>
          </a:bodyPr>
          <a:lstStyle/>
          <a:p>
            <a:pPr lvl="6"/>
            <a:r>
              <a:rPr lang="sv-SE" sz="800" dirty="0" smtClean="0"/>
              <a:t>         </a:t>
            </a:r>
            <a:endParaRPr lang="sv-SE" sz="800" dirty="0"/>
          </a:p>
        </p:txBody>
      </p:sp>
      <p:sp>
        <p:nvSpPr>
          <p:cNvPr id="6" name="Rektangel 5"/>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7"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1574" y="6067236"/>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6221049" y="6372036"/>
            <a:ext cx="2114169" cy="369332"/>
          </a:xfrm>
          <a:prstGeom prst="rect">
            <a:avLst/>
          </a:prstGeom>
        </p:spPr>
        <p:txBody>
          <a:bodyPr wrap="none">
            <a:spAutoFit/>
          </a:bodyPr>
          <a:lstStyle/>
          <a:p>
            <a:r>
              <a:rPr lang="sv-SE" dirty="0"/>
              <a:t>www.remusforlag.se</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527" y="2060848"/>
            <a:ext cx="3281833" cy="449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p:nvSpPr>
        <p:spPr>
          <a:xfrm>
            <a:off x="6221049" y="1556791"/>
            <a:ext cx="2520280" cy="4524315"/>
          </a:xfrm>
          <a:prstGeom prst="rect">
            <a:avLst/>
          </a:prstGeom>
        </p:spPr>
        <p:txBody>
          <a:bodyPr wrap="square">
            <a:spAutoFit/>
          </a:bodyPr>
          <a:lstStyle/>
          <a:p>
            <a:r>
              <a:rPr lang="sv-SE" b="1" dirty="0"/>
              <a:t>Exempel på fler sätt att tillägna sig kursplanens stoff och uppnå minst E finns. Ett sådant kan vara att utgå från uppgifterna i Reflektera-Resonera för att sedan söka svar i text, på Internet och i </a:t>
            </a:r>
            <a:r>
              <a:rPr lang="sv-SE" b="1" dirty="0" smtClean="0"/>
              <a:t>samtal. </a:t>
            </a:r>
            <a:endParaRPr lang="sv-SE" b="1" dirty="0"/>
          </a:p>
          <a:p>
            <a:r>
              <a:rPr lang="sv-SE" b="1" dirty="0"/>
              <a:t>Genom att göra olika kombinationer av de stoffgrupperingar som här exemplifierats kan läraren ge eleven möjlighet till individuellt lärande!</a:t>
            </a:r>
          </a:p>
        </p:txBody>
      </p:sp>
      <p:sp>
        <p:nvSpPr>
          <p:cNvPr id="8" name="Rektangel 7"/>
          <p:cNvSpPr/>
          <p:nvPr/>
        </p:nvSpPr>
        <p:spPr>
          <a:xfrm>
            <a:off x="303777" y="1285865"/>
            <a:ext cx="3404127" cy="5078313"/>
          </a:xfrm>
          <a:prstGeom prst="rect">
            <a:avLst/>
          </a:prstGeom>
        </p:spPr>
        <p:txBody>
          <a:bodyPr wrap="square">
            <a:spAutoFit/>
          </a:bodyPr>
          <a:lstStyle/>
          <a:p>
            <a:r>
              <a:rPr lang="sv-SE" b="1" dirty="0"/>
              <a:t>Därför kan Religion 9 läsas på olika sätt:</a:t>
            </a:r>
          </a:p>
          <a:p>
            <a:r>
              <a:rPr lang="sv-SE" b="1" dirty="0"/>
              <a:t>En del text är medvetet enklare att ta till sig och inleds alltid med en bild. En svag platta och annan stil visar vilka partier om man är uppmärksam. Denna text ska vara tillräcklig för att åtminstone uppnå betyget E.</a:t>
            </a:r>
          </a:p>
          <a:p>
            <a:r>
              <a:rPr lang="sv-SE" b="1" dirty="0"/>
              <a:t>Andra avsnitt innehåller fördjupad text och kan sakna bild och krävs för betygsbokstäverna ovanför E. </a:t>
            </a:r>
          </a:p>
          <a:p>
            <a:r>
              <a:rPr lang="sv-SE" b="1" dirty="0"/>
              <a:t>Ytterligare ett sätt att tillägna sig Religion 9 är att koncenterar sig enbart bilderna och i samtal kring dem tillägna sig innehållet och erhålla åtminstone E.</a:t>
            </a:r>
          </a:p>
        </p:txBody>
      </p:sp>
    </p:spTree>
    <p:extLst>
      <p:ext uri="{BB962C8B-B14F-4D97-AF65-F5344CB8AC3E}">
        <p14:creationId xmlns:p14="http://schemas.microsoft.com/office/powerpoint/2010/main" val="32845635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2758" y="485964"/>
            <a:ext cx="8964488" cy="607586"/>
          </a:xfrm>
        </p:spPr>
        <p:txBody>
          <a:bodyPr>
            <a:noAutofit/>
          </a:bodyPr>
          <a:lstStyle/>
          <a:p>
            <a:r>
              <a:rPr lang="sv-SE" sz="3200" dirty="0" smtClean="0"/>
              <a:t>… för </a:t>
            </a:r>
            <a:r>
              <a:rPr lang="sv-SE" sz="3200" dirty="0" smtClean="0"/>
              <a:t>Dig </a:t>
            </a:r>
            <a:r>
              <a:rPr lang="sv-SE" sz="3200" dirty="0" smtClean="0"/>
              <a:t>som vill veta mer om neurodidaktik</a:t>
            </a:r>
            <a:endParaRPr lang="sv-SE" sz="3200" dirty="0"/>
          </a:p>
        </p:txBody>
      </p:sp>
      <p:sp>
        <p:nvSpPr>
          <p:cNvPr id="4" name="Platshållare för innehåll 3"/>
          <p:cNvSpPr>
            <a:spLocks noGrp="1"/>
          </p:cNvSpPr>
          <p:nvPr>
            <p:ph sz="half" idx="4294967295"/>
          </p:nvPr>
        </p:nvSpPr>
        <p:spPr>
          <a:xfrm>
            <a:off x="3805704" y="1196752"/>
            <a:ext cx="4830688" cy="4608513"/>
          </a:xfrm>
          <a:prstGeom prst="rect">
            <a:avLst/>
          </a:prstGeom>
        </p:spPr>
        <p:txBody>
          <a:bodyPr>
            <a:noAutofit/>
          </a:bodyPr>
          <a:lstStyle/>
          <a:p>
            <a:pPr marL="0" indent="0">
              <a:buNone/>
            </a:pPr>
            <a:r>
              <a:rPr lang="sv-SE" sz="2000" dirty="0" smtClean="0"/>
              <a:t>Endast iakttagelser </a:t>
            </a:r>
            <a:r>
              <a:rPr lang="sv-SE" sz="2000" dirty="0" smtClean="0"/>
              <a:t>utanför hjärnan </a:t>
            </a:r>
            <a:r>
              <a:rPr lang="sv-SE" sz="2000" dirty="0" smtClean="0"/>
              <a:t>var </a:t>
            </a:r>
            <a:r>
              <a:rPr lang="sv-SE" sz="2000" dirty="0" smtClean="0"/>
              <a:t>tidigare möjliga </a:t>
            </a:r>
            <a:r>
              <a:rPr lang="sv-SE" sz="2000" dirty="0" smtClean="0"/>
              <a:t>för forskarna. </a:t>
            </a:r>
          </a:p>
          <a:p>
            <a:pPr marL="0" indent="0">
              <a:buNone/>
            </a:pPr>
            <a:r>
              <a:rPr lang="sv-SE" sz="2000" dirty="0" smtClean="0"/>
              <a:t>Men </a:t>
            </a:r>
            <a:r>
              <a:rPr lang="sv-SE" sz="2000" dirty="0"/>
              <a:t>ny </a:t>
            </a:r>
            <a:r>
              <a:rPr lang="sv-SE" sz="2000" dirty="0" smtClean="0"/>
              <a:t>teknik, utvecklad under detta årtusende, </a:t>
            </a:r>
            <a:r>
              <a:rPr lang="sv-SE" sz="2000" dirty="0"/>
              <a:t>gör att </a:t>
            </a:r>
            <a:r>
              <a:rPr lang="sv-SE" sz="2000" dirty="0" smtClean="0"/>
              <a:t>vi kan studera lärandeprocessen också  inuti hjärnan.</a:t>
            </a:r>
          </a:p>
          <a:p>
            <a:pPr marL="0" indent="0">
              <a:buNone/>
            </a:pPr>
            <a:r>
              <a:rPr lang="sv-SE" sz="2000" dirty="0"/>
              <a:t>Med </a:t>
            </a:r>
            <a:r>
              <a:rPr lang="sv-SE" sz="2000" dirty="0" smtClean="0"/>
              <a:t>dessa </a:t>
            </a:r>
            <a:r>
              <a:rPr lang="sv-SE" sz="2000" dirty="0"/>
              <a:t>nya </a:t>
            </a:r>
            <a:r>
              <a:rPr lang="sv-SE" sz="2000" dirty="0" smtClean="0"/>
              <a:t>möjligheter </a:t>
            </a:r>
            <a:r>
              <a:rPr lang="sv-SE" sz="2000" dirty="0"/>
              <a:t>har </a:t>
            </a:r>
            <a:r>
              <a:rPr lang="sv-SE" sz="2000" dirty="0" err="1" smtClean="0"/>
              <a:t>neurodidaktiken</a:t>
            </a:r>
            <a:r>
              <a:rPr lang="sv-SE" sz="2000" dirty="0"/>
              <a:t> </a:t>
            </a:r>
            <a:r>
              <a:rPr lang="sv-SE" sz="2000" dirty="0" smtClean="0"/>
              <a:t>växt fram … </a:t>
            </a:r>
          </a:p>
          <a:p>
            <a:pPr marL="0" indent="0">
              <a:buNone/>
            </a:pPr>
            <a:r>
              <a:rPr lang="sv-SE" sz="2000" dirty="0" smtClean="0"/>
              <a:t>… en didaktik som visar sig kunna ge bättre resultat med en undervisning med mer precision och mindre ansträngning.  </a:t>
            </a:r>
          </a:p>
          <a:p>
            <a:pPr marL="0" indent="0" algn="r">
              <a:buNone/>
            </a:pPr>
            <a:r>
              <a:rPr lang="sv-SE" sz="2000" b="1" dirty="0" smtClean="0">
                <a:solidFill>
                  <a:srgbClr val="C00000"/>
                </a:solidFill>
              </a:rPr>
              <a:t>Vill Du veta mer om denna revolutionerande didaktik:</a:t>
            </a:r>
          </a:p>
          <a:p>
            <a:pPr marL="0" indent="0" algn="r">
              <a:buNone/>
            </a:pPr>
            <a:r>
              <a:rPr lang="sv-SE" sz="2000" b="1" dirty="0" smtClean="0">
                <a:solidFill>
                  <a:srgbClr val="C00000"/>
                </a:solidFill>
              </a:rPr>
              <a:t>Se bilderna i slutet av  Powerpointpresentation </a:t>
            </a:r>
            <a:r>
              <a:rPr lang="sv-SE" sz="2000" b="1" dirty="0">
                <a:solidFill>
                  <a:srgbClr val="C00000"/>
                </a:solidFill>
              </a:rPr>
              <a:t>RE 7</a:t>
            </a:r>
            <a:endParaRPr lang="sv-SE" sz="2000" b="1" dirty="0" smtClean="0">
              <a:solidFill>
                <a:srgbClr val="C00000"/>
              </a:solidFill>
            </a:endParaRPr>
          </a:p>
          <a:p>
            <a:pPr marL="0" indent="0">
              <a:buNone/>
            </a:pPr>
            <a:r>
              <a:rPr lang="sv-SE" sz="2000" dirty="0" smtClean="0"/>
              <a:t/>
            </a:r>
            <a:br>
              <a:rPr lang="sv-SE" sz="2000" dirty="0" smtClean="0"/>
            </a:br>
            <a:r>
              <a:rPr lang="sv-SE" sz="2000" dirty="0" smtClean="0"/>
              <a:t> </a:t>
            </a:r>
            <a:r>
              <a:rPr lang="sv-SE" sz="2000" dirty="0"/>
              <a:t/>
            </a:r>
            <a:br>
              <a:rPr lang="sv-SE" sz="2000" dirty="0"/>
            </a:br>
            <a:r>
              <a:rPr lang="sv-SE" sz="2000" dirty="0"/>
              <a:t/>
            </a:r>
            <a:br>
              <a:rPr lang="sv-SE" sz="2000" dirty="0"/>
            </a:br>
            <a:endParaRPr lang="sv-SE" sz="2000" dirty="0"/>
          </a:p>
          <a:p>
            <a:pPr marL="0" indent="0">
              <a:buNone/>
            </a:pPr>
            <a:r>
              <a:rPr lang="sv-SE" sz="2000" dirty="0" smtClean="0"/>
              <a:t>  </a:t>
            </a:r>
          </a:p>
          <a:p>
            <a:r>
              <a:rPr lang="sv-SE" sz="2000" dirty="0" smtClean="0"/>
              <a:t> </a:t>
            </a:r>
            <a:r>
              <a:rPr lang="sv-SE" sz="2000" dirty="0" smtClean="0"/>
              <a:t/>
            </a:r>
            <a:br>
              <a:rPr lang="sv-SE" sz="2000" dirty="0" smtClean="0"/>
            </a:br>
            <a:endParaRPr lang="sv-SE" sz="2000" dirty="0" smtClean="0"/>
          </a:p>
        </p:txBody>
      </p:sp>
      <p:sp>
        <p:nvSpPr>
          <p:cNvPr id="6" name="Rektangel 5"/>
          <p:cNvSpPr/>
          <p:nvPr/>
        </p:nvSpPr>
        <p:spPr>
          <a:xfrm>
            <a:off x="251520"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7"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pic>
        <p:nvPicPr>
          <p:cNvPr id="11" name="Picture 2" descr="C:\Documents and Settings\Carl\Desktop\askhjärna_low.tif"/>
          <p:cNvPicPr>
            <a:picLocks noChangeAspect="1" noChangeArrowheads="1"/>
          </p:cNvPicPr>
          <p:nvPr/>
        </p:nvPicPr>
        <p:blipFill>
          <a:blip r:embed="rId4" cstate="print"/>
          <a:srcRect/>
          <a:stretch>
            <a:fillRect/>
          </a:stretch>
        </p:blipFill>
        <p:spPr bwMode="auto">
          <a:xfrm>
            <a:off x="382966" y="1867185"/>
            <a:ext cx="3396946" cy="2657610"/>
          </a:xfrm>
          <a:prstGeom prst="rect">
            <a:avLst/>
          </a:prstGeom>
          <a:noFill/>
        </p:spPr>
      </p:pic>
      <p:sp>
        <p:nvSpPr>
          <p:cNvPr id="3" name="Rektangel 2"/>
          <p:cNvSpPr/>
          <p:nvPr/>
        </p:nvSpPr>
        <p:spPr>
          <a:xfrm>
            <a:off x="382966" y="1880008"/>
            <a:ext cx="936103" cy="1477328"/>
          </a:xfrm>
          <a:prstGeom prst="rect">
            <a:avLst/>
          </a:prstGeom>
          <a:solidFill>
            <a:schemeClr val="bg1">
              <a:lumMod val="85000"/>
            </a:schemeClr>
          </a:solidFill>
        </p:spPr>
        <p:txBody>
          <a:bodyPr wrap="square">
            <a:spAutoFit/>
          </a:bodyPr>
          <a:lstStyle/>
          <a:p>
            <a:pPr algn="ctr"/>
            <a:r>
              <a:rPr lang="sv-SE" b="1" i="1" dirty="0">
                <a:solidFill>
                  <a:schemeClr val="bg1"/>
                </a:solidFill>
              </a:rPr>
              <a:t>… the </a:t>
            </a:r>
          </a:p>
          <a:p>
            <a:pPr algn="ctr"/>
            <a:r>
              <a:rPr lang="sv-SE" b="1" i="1" dirty="0">
                <a:solidFill>
                  <a:schemeClr val="bg1"/>
                </a:solidFill>
              </a:rPr>
              <a:t>Black </a:t>
            </a:r>
          </a:p>
          <a:p>
            <a:pPr algn="ctr"/>
            <a:r>
              <a:rPr lang="sv-SE" b="1" i="1" dirty="0" smtClean="0">
                <a:solidFill>
                  <a:schemeClr val="bg1"/>
                </a:solidFill>
              </a:rPr>
              <a:t>Box</a:t>
            </a:r>
          </a:p>
          <a:p>
            <a:pPr algn="ctr"/>
            <a:r>
              <a:rPr lang="sv-SE" b="1" i="1" dirty="0" smtClean="0">
                <a:solidFill>
                  <a:schemeClr val="bg1"/>
                </a:solidFill>
              </a:rPr>
              <a:t>Is </a:t>
            </a:r>
          </a:p>
          <a:p>
            <a:pPr algn="ctr"/>
            <a:r>
              <a:rPr lang="sv-SE" b="1" i="1" dirty="0" err="1" smtClean="0">
                <a:solidFill>
                  <a:schemeClr val="bg1"/>
                </a:solidFill>
              </a:rPr>
              <a:t>open</a:t>
            </a:r>
            <a:endParaRPr lang="sv-SE" b="1" i="1" dirty="0">
              <a:solidFill>
                <a:schemeClr val="bg1"/>
              </a:solidFill>
            </a:endParaRPr>
          </a:p>
        </p:txBody>
      </p:sp>
      <p:sp>
        <p:nvSpPr>
          <p:cNvPr id="12" name="Rektangel 11"/>
          <p:cNvSpPr/>
          <p:nvPr/>
        </p:nvSpPr>
        <p:spPr>
          <a:xfrm rot="20188678">
            <a:off x="322763" y="4280120"/>
            <a:ext cx="3485183" cy="1477328"/>
          </a:xfrm>
          <a:prstGeom prst="rect">
            <a:avLst/>
          </a:prstGeom>
        </p:spPr>
        <p:txBody>
          <a:bodyPr wrap="square">
            <a:spAutoFit/>
          </a:bodyPr>
          <a:lstStyle/>
          <a:p>
            <a:r>
              <a:rPr lang="sv-SE" b="1" dirty="0">
                <a:solidFill>
                  <a:srgbClr val="C00000"/>
                </a:solidFill>
              </a:rPr>
              <a:t>Vi kan konstatera att hjärnan </a:t>
            </a:r>
            <a:r>
              <a:rPr lang="sv-SE" b="1" dirty="0" smtClean="0">
                <a:solidFill>
                  <a:srgbClr val="C00000"/>
                </a:solidFill>
              </a:rPr>
              <a:t>fram </a:t>
            </a:r>
            <a:r>
              <a:rPr lang="sv-SE" b="1" dirty="0">
                <a:solidFill>
                  <a:srgbClr val="C00000"/>
                </a:solidFill>
              </a:rPr>
              <a:t>till slutet av förra årtusendet </a:t>
            </a:r>
            <a:r>
              <a:rPr lang="sv-SE" b="1" dirty="0" smtClean="0">
                <a:solidFill>
                  <a:srgbClr val="C00000"/>
                </a:solidFill>
              </a:rPr>
              <a:t>var en </a:t>
            </a:r>
            <a:r>
              <a:rPr lang="sv-SE" b="1" dirty="0">
                <a:solidFill>
                  <a:srgbClr val="C00000"/>
                </a:solidFill>
              </a:rPr>
              <a:t>sluten box</a:t>
            </a:r>
          </a:p>
          <a:p>
            <a:r>
              <a:rPr lang="sv-SE" b="1" dirty="0">
                <a:solidFill>
                  <a:srgbClr val="C00000"/>
                </a:solidFill>
              </a:rPr>
              <a:t>Nu i detta årtusendet är den öppnad</a:t>
            </a:r>
            <a:endParaRPr lang="sv-SE" b="1" dirty="0">
              <a:solidFill>
                <a:srgbClr val="C00000"/>
              </a:solidFill>
            </a:endParaRPr>
          </a:p>
        </p:txBody>
      </p:sp>
      <p:sp>
        <p:nvSpPr>
          <p:cNvPr id="13" name="Rektangel 12"/>
          <p:cNvSpPr/>
          <p:nvPr/>
        </p:nvSpPr>
        <p:spPr>
          <a:xfrm>
            <a:off x="2483768" y="6262845"/>
            <a:ext cx="3190874" cy="369332"/>
          </a:xfrm>
          <a:prstGeom prst="rect">
            <a:avLst/>
          </a:prstGeom>
        </p:spPr>
        <p:txBody>
          <a:bodyPr wrap="none">
            <a:spAutoFit/>
          </a:bodyPr>
          <a:lstStyle/>
          <a:p>
            <a:r>
              <a:rPr lang="sv-SE" dirty="0"/>
              <a:t>Carl E. Olivestam, hjärnhandlare</a:t>
            </a:r>
            <a:endParaRPr lang="en-US" dirty="0"/>
          </a:p>
        </p:txBody>
      </p:sp>
      <p:pic>
        <p:nvPicPr>
          <p:cNvPr id="14" name="Picture 2" descr="C:\Documents and Settings\Carl\Desktop\bigbang.gif"/>
          <p:cNvPicPr>
            <a:picLocks noChangeAspect="1" noChangeArrowheads="1"/>
          </p:cNvPicPr>
          <p:nvPr/>
        </p:nvPicPr>
        <p:blipFill>
          <a:blip r:embed="rId5" cstate="print"/>
          <a:srcRect/>
          <a:stretch>
            <a:fillRect/>
          </a:stretch>
        </p:blipFill>
        <p:spPr bwMode="auto">
          <a:xfrm>
            <a:off x="2528125" y="1867185"/>
            <a:ext cx="1251787" cy="1292739"/>
          </a:xfrm>
          <a:prstGeom prst="rect">
            <a:avLst/>
          </a:prstGeom>
          <a:noFill/>
        </p:spPr>
      </p:pic>
    </p:spTree>
    <p:extLst>
      <p:ext uri="{BB962C8B-B14F-4D97-AF65-F5344CB8AC3E}">
        <p14:creationId xmlns:p14="http://schemas.microsoft.com/office/powerpoint/2010/main" val="49586342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Ägaren\Downloads\re9_oms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153494"/>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4305358" y="469814"/>
            <a:ext cx="4572000" cy="646331"/>
          </a:xfrm>
          <a:prstGeom prst="rect">
            <a:avLst/>
          </a:prstGeom>
        </p:spPr>
        <p:txBody>
          <a:bodyPr>
            <a:spAutoFit/>
          </a:bodyPr>
          <a:lstStyle/>
          <a:p>
            <a:r>
              <a:rPr lang="sv-SE" b="1" dirty="0"/>
              <a:t>- för effektivt brukande av Religion </a:t>
            </a:r>
            <a:r>
              <a:rPr lang="sv-SE" b="1" dirty="0" smtClean="0"/>
              <a:t>9  </a:t>
            </a:r>
            <a:endParaRPr lang="sv-SE" b="1" dirty="0"/>
          </a:p>
          <a:p>
            <a:r>
              <a:rPr lang="sv-SE" b="1" dirty="0"/>
              <a:t>- förmedlade av Carl E. Olivestam</a:t>
            </a:r>
            <a:endParaRPr lang="sv-SE" b="1" dirty="0"/>
          </a:p>
        </p:txBody>
      </p:sp>
      <p:sp>
        <p:nvSpPr>
          <p:cNvPr id="3" name="Rektangel 2"/>
          <p:cNvSpPr/>
          <p:nvPr/>
        </p:nvSpPr>
        <p:spPr>
          <a:xfrm>
            <a:off x="971599" y="296213"/>
            <a:ext cx="3013967" cy="830997"/>
          </a:xfrm>
          <a:prstGeom prst="rect">
            <a:avLst/>
          </a:prstGeom>
        </p:spPr>
        <p:txBody>
          <a:bodyPr wrap="none">
            <a:spAutoFit/>
          </a:bodyPr>
          <a:lstStyle/>
          <a:p>
            <a:r>
              <a:rPr lang="sv-SE" sz="4800" b="1" dirty="0">
                <a:latin typeface="Algerian" pitchFamily="82" charset="0"/>
              </a:rPr>
              <a:t>Impulser</a:t>
            </a:r>
            <a:endParaRPr lang="sv-SE" sz="4800" b="1" dirty="0"/>
          </a:p>
        </p:txBody>
      </p:sp>
      <p:sp>
        <p:nvSpPr>
          <p:cNvPr id="4" name="Rektangel 3"/>
          <p:cNvSpPr/>
          <p:nvPr/>
        </p:nvSpPr>
        <p:spPr>
          <a:xfrm>
            <a:off x="2478583" y="2924944"/>
            <a:ext cx="1853952" cy="1477328"/>
          </a:xfrm>
          <a:prstGeom prst="rect">
            <a:avLst/>
          </a:prstGeom>
        </p:spPr>
        <p:txBody>
          <a:bodyPr wrap="square">
            <a:spAutoFit/>
          </a:bodyPr>
          <a:lstStyle/>
          <a:p>
            <a:pPr algn="ctr"/>
            <a:r>
              <a:rPr lang="sv-SE" b="1" dirty="0">
                <a:solidFill>
                  <a:srgbClr val="C00000"/>
                </a:solidFill>
              </a:rPr>
              <a:t>Handledning</a:t>
            </a:r>
          </a:p>
          <a:p>
            <a:pPr algn="ctr"/>
            <a:r>
              <a:rPr lang="sv-SE" b="1" dirty="0">
                <a:solidFill>
                  <a:srgbClr val="C00000"/>
                </a:solidFill>
              </a:rPr>
              <a:t> för </a:t>
            </a:r>
          </a:p>
          <a:p>
            <a:pPr algn="ctr"/>
            <a:r>
              <a:rPr lang="sv-SE" b="1" dirty="0">
                <a:solidFill>
                  <a:srgbClr val="C00000"/>
                </a:solidFill>
              </a:rPr>
              <a:t>undervisning</a:t>
            </a:r>
          </a:p>
          <a:p>
            <a:pPr algn="ctr"/>
            <a:r>
              <a:rPr lang="sv-SE" b="1" dirty="0">
                <a:solidFill>
                  <a:srgbClr val="C00000"/>
                </a:solidFill>
              </a:rPr>
              <a:t>i</a:t>
            </a:r>
          </a:p>
          <a:p>
            <a:pPr algn="ctr"/>
            <a:r>
              <a:rPr lang="sv-SE" b="1" dirty="0">
                <a:solidFill>
                  <a:srgbClr val="C00000"/>
                </a:solidFill>
              </a:rPr>
              <a:t> religionskunskap</a:t>
            </a:r>
            <a:endParaRPr lang="sv-SE" b="1" dirty="0">
              <a:solidFill>
                <a:srgbClr val="C00000"/>
              </a:solidFill>
            </a:endParaRPr>
          </a:p>
        </p:txBody>
      </p:sp>
    </p:spTree>
    <p:extLst>
      <p:ext uri="{BB962C8B-B14F-4D97-AF65-F5344CB8AC3E}">
        <p14:creationId xmlns:p14="http://schemas.microsoft.com/office/powerpoint/2010/main" val="192592821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196752"/>
            <a:ext cx="313348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611559" y="1196752"/>
            <a:ext cx="4924169" cy="5909310"/>
          </a:xfrm>
          <a:prstGeom prst="rect">
            <a:avLst/>
          </a:prstGeom>
          <a:noFill/>
        </p:spPr>
        <p:txBody>
          <a:bodyPr wrap="none" rtlCol="0">
            <a:spAutoFit/>
          </a:bodyPr>
          <a:lstStyle/>
          <a:p>
            <a:r>
              <a:rPr lang="sv-SE" dirty="0" smtClean="0"/>
              <a:t>I handboken i </a:t>
            </a:r>
            <a:r>
              <a:rPr lang="sv-SE" i="1" dirty="0" smtClean="0"/>
              <a:t>Religionsdidaktik </a:t>
            </a:r>
            <a:r>
              <a:rPr lang="sv-SE" dirty="0" smtClean="0"/>
              <a:t>får du en </a:t>
            </a:r>
          </a:p>
          <a:p>
            <a:r>
              <a:rPr lang="sv-SE" dirty="0" smtClean="0"/>
              <a:t>god bakgrund till hur ämnet Religion utformats </a:t>
            </a:r>
          </a:p>
          <a:p>
            <a:r>
              <a:rPr lang="sv-SE" dirty="0" smtClean="0"/>
              <a:t>I den svenska skolan.</a:t>
            </a:r>
          </a:p>
          <a:p>
            <a:r>
              <a:rPr lang="sv-SE" dirty="0" smtClean="0"/>
              <a:t> </a:t>
            </a:r>
            <a:endParaRPr lang="sv-SE" dirty="0"/>
          </a:p>
          <a:p>
            <a:r>
              <a:rPr lang="sv-SE" dirty="0" smtClean="0"/>
              <a:t>Du får också inblick i de olika pedagogiska teorier</a:t>
            </a:r>
          </a:p>
          <a:p>
            <a:r>
              <a:rPr lang="sv-SE" dirty="0" smtClean="0"/>
              <a:t> och didaktiska tillämpningar som under olika tider</a:t>
            </a:r>
          </a:p>
          <a:p>
            <a:r>
              <a:rPr lang="sv-SE" dirty="0"/>
              <a:t>v</a:t>
            </a:r>
            <a:r>
              <a:rPr lang="sv-SE" dirty="0" smtClean="0"/>
              <a:t>arit dominerande.</a:t>
            </a:r>
          </a:p>
          <a:p>
            <a:endParaRPr lang="sv-SE" dirty="0" smtClean="0"/>
          </a:p>
          <a:p>
            <a:r>
              <a:rPr lang="sv-SE" dirty="0"/>
              <a:t>O</a:t>
            </a:r>
            <a:r>
              <a:rPr lang="sv-SE" dirty="0" smtClean="0"/>
              <a:t>lika metodiska tillvägagångssätt är utförligt </a:t>
            </a:r>
          </a:p>
          <a:p>
            <a:r>
              <a:rPr lang="sv-SE" dirty="0" smtClean="0"/>
              <a:t>presenterade och följderna av de didaktiska valen </a:t>
            </a:r>
          </a:p>
          <a:p>
            <a:r>
              <a:rPr lang="sv-SE" dirty="0"/>
              <a:t>b</a:t>
            </a:r>
            <a:r>
              <a:rPr lang="sv-SE" dirty="0" smtClean="0"/>
              <a:t>eskrivna.</a:t>
            </a:r>
          </a:p>
          <a:p>
            <a:endParaRPr lang="sv-SE" dirty="0"/>
          </a:p>
          <a:p>
            <a:r>
              <a:rPr lang="sv-SE" dirty="0" smtClean="0"/>
              <a:t>Den nyhet som 2000-talet fört med sig inom </a:t>
            </a:r>
          </a:p>
          <a:p>
            <a:r>
              <a:rPr lang="sv-SE" dirty="0" smtClean="0"/>
              <a:t>pedagogik och didaktik – neurodidaktik – </a:t>
            </a:r>
            <a:br>
              <a:rPr lang="sv-SE" dirty="0" smtClean="0"/>
            </a:br>
            <a:r>
              <a:rPr lang="sv-SE" dirty="0" smtClean="0"/>
              <a:t>uppmärksammas och allt relateras till 2010 </a:t>
            </a:r>
          </a:p>
          <a:p>
            <a:r>
              <a:rPr lang="sv-SE" dirty="0" smtClean="0"/>
              <a:t>och 2011 års utbildningsreformer.</a:t>
            </a:r>
          </a:p>
          <a:p>
            <a:endParaRPr lang="sv-SE" dirty="0" smtClean="0"/>
          </a:p>
          <a:p>
            <a:r>
              <a:rPr lang="sv-SE" dirty="0" smtClean="0"/>
              <a:t>I denna handledning ges mer impulser till hur</a:t>
            </a:r>
          </a:p>
          <a:p>
            <a:r>
              <a:rPr lang="sv-SE" dirty="0" smtClean="0"/>
              <a:t>Religion 9 kan användas i undervisningen …</a:t>
            </a:r>
          </a:p>
          <a:p>
            <a:r>
              <a:rPr lang="sv-SE" dirty="0" smtClean="0"/>
              <a:t> </a:t>
            </a:r>
          </a:p>
          <a:p>
            <a:endParaRPr lang="sv-SE" dirty="0"/>
          </a:p>
        </p:txBody>
      </p:sp>
      <p:sp>
        <p:nvSpPr>
          <p:cNvPr id="3" name="textruta 2"/>
          <p:cNvSpPr txBox="1"/>
          <p:nvPr/>
        </p:nvSpPr>
        <p:spPr>
          <a:xfrm>
            <a:off x="615827" y="620688"/>
            <a:ext cx="1835759" cy="523220"/>
          </a:xfrm>
          <a:prstGeom prst="rect">
            <a:avLst/>
          </a:prstGeom>
          <a:noFill/>
        </p:spPr>
        <p:txBody>
          <a:bodyPr wrap="none" rtlCol="0">
            <a:spAutoFit/>
          </a:bodyPr>
          <a:lstStyle/>
          <a:p>
            <a:r>
              <a:rPr lang="sv-SE" sz="2800" b="1" dirty="0">
                <a:latin typeface="Algerian" pitchFamily="82" charset="0"/>
              </a:rPr>
              <a:t>Impulser</a:t>
            </a:r>
            <a:endParaRPr lang="sv-SE" sz="2400" b="1" dirty="0"/>
          </a:p>
        </p:txBody>
      </p:sp>
    </p:spTree>
    <p:extLst>
      <p:ext uri="{BB962C8B-B14F-4D97-AF65-F5344CB8AC3E}">
        <p14:creationId xmlns:p14="http://schemas.microsoft.com/office/powerpoint/2010/main" val="2690214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l\Re bilder Annika\119.tif"/>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55890"/>
            <a:ext cx="4038600" cy="381458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med klippta hörn diagonalt 4"/>
          <p:cNvSpPr/>
          <p:nvPr/>
        </p:nvSpPr>
        <p:spPr>
          <a:xfrm>
            <a:off x="7032488" y="2204439"/>
            <a:ext cx="707863" cy="50405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smtClean="0"/>
              <a:t>9</a:t>
            </a:r>
            <a:endParaRPr lang="sv-SE" sz="2400" b="1" dirty="0"/>
          </a:p>
        </p:txBody>
      </p:sp>
      <p:sp>
        <p:nvSpPr>
          <p:cNvPr id="7" name="Rektangel med klippta hörn diagonalt 6"/>
          <p:cNvSpPr/>
          <p:nvPr/>
        </p:nvSpPr>
        <p:spPr>
          <a:xfrm>
            <a:off x="6300192" y="4365104"/>
            <a:ext cx="576064" cy="504056"/>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smtClean="0"/>
              <a:t>7</a:t>
            </a:r>
            <a:endParaRPr lang="sv-SE" sz="2400" b="1" dirty="0"/>
          </a:p>
        </p:txBody>
      </p:sp>
      <p:sp>
        <p:nvSpPr>
          <p:cNvPr id="6" name="Rektangel 5"/>
          <p:cNvSpPr/>
          <p:nvPr/>
        </p:nvSpPr>
        <p:spPr>
          <a:xfrm>
            <a:off x="179512" y="116632"/>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3075" name="Picture 3" descr="C:\Users\Carl\Desktop\Remus logg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sp>
        <p:nvSpPr>
          <p:cNvPr id="9" name="Rektangel 8"/>
          <p:cNvSpPr/>
          <p:nvPr/>
        </p:nvSpPr>
        <p:spPr>
          <a:xfrm>
            <a:off x="1448426" y="316623"/>
            <a:ext cx="7691401" cy="769441"/>
          </a:xfrm>
          <a:prstGeom prst="rect">
            <a:avLst/>
          </a:prstGeom>
        </p:spPr>
        <p:txBody>
          <a:bodyPr wrap="none">
            <a:spAutoFit/>
          </a:bodyPr>
          <a:lstStyle/>
          <a:p>
            <a:r>
              <a:rPr lang="sv-SE" sz="4400" dirty="0"/>
              <a:t>Religion </a:t>
            </a:r>
            <a:r>
              <a:rPr lang="sv-SE" sz="4400" dirty="0" smtClean="0"/>
              <a:t>9 </a:t>
            </a:r>
            <a:r>
              <a:rPr lang="sv-SE" sz="4400" dirty="0"/>
              <a:t>för målinriktat lärande</a:t>
            </a:r>
          </a:p>
        </p:txBody>
      </p:sp>
      <p:sp>
        <p:nvSpPr>
          <p:cNvPr id="10" name="Rektangel 9"/>
          <p:cNvSpPr/>
          <p:nvPr/>
        </p:nvSpPr>
        <p:spPr>
          <a:xfrm>
            <a:off x="323528" y="1220864"/>
            <a:ext cx="4572000" cy="5632311"/>
          </a:xfrm>
          <a:prstGeom prst="rect">
            <a:avLst/>
          </a:prstGeom>
        </p:spPr>
        <p:txBody>
          <a:bodyPr>
            <a:spAutoFit/>
          </a:bodyPr>
          <a:lstStyle/>
          <a:p>
            <a:r>
              <a:rPr lang="sv-SE" b="1" dirty="0"/>
              <a:t>Religion </a:t>
            </a:r>
            <a:r>
              <a:rPr lang="sv-SE" b="1" dirty="0" smtClean="0"/>
              <a:t>9 </a:t>
            </a:r>
            <a:r>
              <a:rPr lang="sv-SE" b="1" dirty="0"/>
              <a:t>är uppbyggd efter en medveten progression. </a:t>
            </a:r>
            <a:r>
              <a:rPr lang="sv-SE" b="1" dirty="0" smtClean="0"/>
              <a:t>Detta framgår tydligast i jämförelse med Religion 7 </a:t>
            </a:r>
            <a:r>
              <a:rPr lang="sv-SE" b="1" dirty="0"/>
              <a:t>och </a:t>
            </a:r>
            <a:r>
              <a:rPr lang="sv-SE" b="1" dirty="0" smtClean="0"/>
              <a:t>8. </a:t>
            </a:r>
            <a:endParaRPr lang="sv-SE" b="1" dirty="0"/>
          </a:p>
          <a:p>
            <a:endParaRPr lang="sv-SE" b="1" dirty="0" smtClean="0"/>
          </a:p>
          <a:p>
            <a:r>
              <a:rPr lang="sv-SE" b="1" dirty="0" smtClean="0"/>
              <a:t>Varje </a:t>
            </a:r>
            <a:r>
              <a:rPr lang="sv-SE" b="1" dirty="0"/>
              <a:t>del är noga vald för att motsvara aktuell kursplan och progressionen har formats så att de mål eleven ska ha uppnått efter de tre årskurserna ska </a:t>
            </a:r>
            <a:r>
              <a:rPr lang="sv-SE" b="1" dirty="0" smtClean="0"/>
              <a:t>bli </a:t>
            </a:r>
            <a:r>
              <a:rPr lang="sv-SE" b="1" dirty="0"/>
              <a:t>nådda</a:t>
            </a:r>
            <a:r>
              <a:rPr lang="sv-SE" b="1" dirty="0" smtClean="0"/>
              <a:t>.</a:t>
            </a:r>
          </a:p>
          <a:p>
            <a:endParaRPr lang="sv-SE" b="1" dirty="0"/>
          </a:p>
          <a:p>
            <a:r>
              <a:rPr lang="sv-SE" b="1" dirty="0"/>
              <a:t>Andra religionsböcker släpar med sig gammalt stoff som hörde hemma i </a:t>
            </a:r>
            <a:r>
              <a:rPr lang="sv-SE" b="1" dirty="0" smtClean="0"/>
              <a:t>tidigare kursplan. </a:t>
            </a:r>
          </a:p>
          <a:p>
            <a:endParaRPr lang="sv-SE" b="1" dirty="0"/>
          </a:p>
          <a:p>
            <a:r>
              <a:rPr lang="sv-SE" b="1" dirty="0" smtClean="0"/>
              <a:t>Den nya hjärnforskningen visar att ovidkommande informationer blir en belastning av arbetsminnet som </a:t>
            </a:r>
            <a:r>
              <a:rPr lang="sv-SE" b="1" dirty="0"/>
              <a:t>kan hindra många elever från att </a:t>
            </a:r>
            <a:r>
              <a:rPr lang="sv-SE" b="1" dirty="0" smtClean="0"/>
              <a:t>nå innehållsmålen</a:t>
            </a:r>
            <a:r>
              <a:rPr lang="sv-SE" b="1" dirty="0"/>
              <a:t>. </a:t>
            </a:r>
            <a:r>
              <a:rPr lang="sv-SE" b="1" dirty="0" smtClean="0"/>
              <a:t>Elevers </a:t>
            </a:r>
            <a:r>
              <a:rPr lang="sv-SE" b="1" dirty="0"/>
              <a:t>aktiva lärande är begränsad av </a:t>
            </a:r>
            <a:r>
              <a:rPr lang="sv-SE" b="1" dirty="0" smtClean="0"/>
              <a:t> skolans tid för lärande </a:t>
            </a:r>
            <a:r>
              <a:rPr lang="sv-SE" b="1" dirty="0"/>
              <a:t>och </a:t>
            </a:r>
            <a:r>
              <a:rPr lang="sv-SE" b="1" dirty="0" smtClean="0"/>
              <a:t>deras individuella förmåga </a:t>
            </a:r>
            <a:r>
              <a:rPr lang="sv-SE" b="1" dirty="0"/>
              <a:t>att samtidigt hålla flera saker i arbetsminnet.</a:t>
            </a:r>
          </a:p>
        </p:txBody>
      </p:sp>
    </p:spTree>
    <p:extLst>
      <p:ext uri="{BB962C8B-B14F-4D97-AF65-F5344CB8AC3E}">
        <p14:creationId xmlns:p14="http://schemas.microsoft.com/office/powerpoint/2010/main" val="2673462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3653964536"/>
              </p:ext>
            </p:extLst>
          </p:nvPr>
        </p:nvGraphicFramePr>
        <p:xfrm>
          <a:off x="5398016" y="2584605"/>
          <a:ext cx="3350448" cy="3974702"/>
        </p:xfrm>
        <a:graphic>
          <a:graphicData uri="http://schemas.openxmlformats.org/presentationml/2006/ole">
            <mc:AlternateContent xmlns:mc="http://schemas.openxmlformats.org/markup-compatibility/2006">
              <mc:Choice xmlns:v="urn:schemas-microsoft-com:vml" Requires="v">
                <p:oleObj spid="_x0000_s2409" name="Acrobat Document" r:id="rId3" imgW="5667139" imgH="6476786" progId="Acrobat.Document.11">
                  <p:embed/>
                </p:oleObj>
              </mc:Choice>
              <mc:Fallback>
                <p:oleObj name="Acrobat Document" r:id="rId3" imgW="5667139" imgH="6476786" progId="Acrobat.Document.11">
                  <p:embed/>
                  <p:pic>
                    <p:nvPicPr>
                      <p:cNvPr id="0" name=""/>
                      <p:cNvPicPr/>
                      <p:nvPr/>
                    </p:nvPicPr>
                    <p:blipFill>
                      <a:blip r:embed="rId4"/>
                      <a:stretch>
                        <a:fillRect/>
                      </a:stretch>
                    </p:blipFill>
                    <p:spPr>
                      <a:xfrm>
                        <a:off x="5398016" y="2584605"/>
                        <a:ext cx="3350448" cy="3974702"/>
                      </a:xfrm>
                      <a:prstGeom prst="rect">
                        <a:avLst/>
                      </a:prstGeom>
                    </p:spPr>
                  </p:pic>
                </p:oleObj>
              </mc:Fallback>
            </mc:AlternateContent>
          </a:graphicData>
        </a:graphic>
      </p:graphicFrame>
      <p:graphicFrame>
        <p:nvGraphicFramePr>
          <p:cNvPr id="3" name="Objekt 2"/>
          <p:cNvGraphicFramePr>
            <a:graphicFrameLocks noChangeAspect="1"/>
          </p:cNvGraphicFramePr>
          <p:nvPr>
            <p:extLst>
              <p:ext uri="{D42A27DB-BD31-4B8C-83A1-F6EECF244321}">
                <p14:modId xmlns:p14="http://schemas.microsoft.com/office/powerpoint/2010/main" val="3889904757"/>
              </p:ext>
            </p:extLst>
          </p:nvPr>
        </p:nvGraphicFramePr>
        <p:xfrm>
          <a:off x="2267744" y="3212976"/>
          <a:ext cx="4613142" cy="5272162"/>
        </p:xfrm>
        <a:graphic>
          <a:graphicData uri="http://schemas.openxmlformats.org/presentationml/2006/ole">
            <mc:AlternateContent xmlns:mc="http://schemas.openxmlformats.org/markup-compatibility/2006">
              <mc:Choice xmlns:v="urn:schemas-microsoft-com:vml" Requires="v">
                <p:oleObj spid="_x0000_s2410" name="Acrobat Document" r:id="rId5" imgW="5667139" imgH="6476786" progId="Acrobat.Document.11">
                  <p:embed/>
                </p:oleObj>
              </mc:Choice>
              <mc:Fallback>
                <p:oleObj name="Acrobat Document" r:id="rId5" imgW="5667139" imgH="6476786" progId="Acrobat.Document.11">
                  <p:embed/>
                  <p:pic>
                    <p:nvPicPr>
                      <p:cNvPr id="0" name="Objek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3212976"/>
                        <a:ext cx="4613142" cy="5272162"/>
                      </a:xfrm>
                      <a:prstGeom prst="rect">
                        <a:avLst/>
                      </a:prstGeom>
                      <a:noFill/>
                      <a:ln>
                        <a:noFill/>
                      </a:ln>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1338770494"/>
              </p:ext>
            </p:extLst>
          </p:nvPr>
        </p:nvGraphicFramePr>
        <p:xfrm>
          <a:off x="4788024" y="3580807"/>
          <a:ext cx="2880320" cy="3291794"/>
        </p:xfrm>
        <a:graphic>
          <a:graphicData uri="http://schemas.openxmlformats.org/presentationml/2006/ole">
            <mc:AlternateContent xmlns:mc="http://schemas.openxmlformats.org/markup-compatibility/2006">
              <mc:Choice xmlns:v="urn:schemas-microsoft-com:vml" Requires="v">
                <p:oleObj spid="_x0000_s2411" name="Acrobat Document" r:id="rId7" imgW="5667139" imgH="6476786" progId="Acrobat.Document.11">
                  <p:embed/>
                </p:oleObj>
              </mc:Choice>
              <mc:Fallback>
                <p:oleObj name="Acrobat Document" r:id="rId7" imgW="5667139" imgH="6476786" progId="Acrobat.Document.11">
                  <p:embed/>
                  <p:pic>
                    <p:nvPicPr>
                      <p:cNvPr id="0" name=""/>
                      <p:cNvPicPr/>
                      <p:nvPr/>
                    </p:nvPicPr>
                    <p:blipFill>
                      <a:blip r:embed="rId8"/>
                      <a:stretch>
                        <a:fillRect/>
                      </a:stretch>
                    </p:blipFill>
                    <p:spPr>
                      <a:xfrm>
                        <a:off x="4788024" y="3580807"/>
                        <a:ext cx="2880320" cy="3291794"/>
                      </a:xfrm>
                      <a:prstGeom prst="rect">
                        <a:avLst/>
                      </a:prstGeom>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3789442717"/>
              </p:ext>
            </p:extLst>
          </p:nvPr>
        </p:nvGraphicFramePr>
        <p:xfrm>
          <a:off x="29805" y="3695267"/>
          <a:ext cx="2741995" cy="3133708"/>
        </p:xfrm>
        <a:graphic>
          <a:graphicData uri="http://schemas.openxmlformats.org/presentationml/2006/ole">
            <mc:AlternateContent xmlns:mc="http://schemas.openxmlformats.org/markup-compatibility/2006">
              <mc:Choice xmlns:v="urn:schemas-microsoft-com:vml" Requires="v">
                <p:oleObj spid="_x0000_s2412" name="Acrobat Document" r:id="rId9" imgW="5667139" imgH="6476786" progId="Acrobat.Document.11">
                  <p:embed/>
                </p:oleObj>
              </mc:Choice>
              <mc:Fallback>
                <p:oleObj name="Acrobat Document" r:id="rId9" imgW="5667139" imgH="6476786" progId="Acrobat.Document.11">
                  <p:embed/>
                  <p:pic>
                    <p:nvPicPr>
                      <p:cNvPr id="0" name=""/>
                      <p:cNvPicPr/>
                      <p:nvPr/>
                    </p:nvPicPr>
                    <p:blipFill>
                      <a:blip r:embed="rId10"/>
                      <a:stretch>
                        <a:fillRect/>
                      </a:stretch>
                    </p:blipFill>
                    <p:spPr>
                      <a:xfrm>
                        <a:off x="29805" y="3695267"/>
                        <a:ext cx="2741995" cy="3133708"/>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3374101287"/>
              </p:ext>
            </p:extLst>
          </p:nvPr>
        </p:nvGraphicFramePr>
        <p:xfrm>
          <a:off x="6647310" y="-426"/>
          <a:ext cx="2496690" cy="2853361"/>
        </p:xfrm>
        <a:graphic>
          <a:graphicData uri="http://schemas.openxmlformats.org/presentationml/2006/ole">
            <mc:AlternateContent xmlns:mc="http://schemas.openxmlformats.org/markup-compatibility/2006">
              <mc:Choice xmlns:v="urn:schemas-microsoft-com:vml" Requires="v">
                <p:oleObj spid="_x0000_s2413" name="Acrobat Document" r:id="rId11" imgW="5667139" imgH="6476786" progId="Acrobat.Document.11">
                  <p:embed/>
                </p:oleObj>
              </mc:Choice>
              <mc:Fallback>
                <p:oleObj name="Acrobat Document" r:id="rId11" imgW="5667139" imgH="6476786" progId="Acrobat.Document.11">
                  <p:embed/>
                  <p:pic>
                    <p:nvPicPr>
                      <p:cNvPr id="0" name=""/>
                      <p:cNvPicPr/>
                      <p:nvPr/>
                    </p:nvPicPr>
                    <p:blipFill>
                      <a:blip r:embed="rId12"/>
                      <a:stretch>
                        <a:fillRect/>
                      </a:stretch>
                    </p:blipFill>
                    <p:spPr>
                      <a:xfrm>
                        <a:off x="6647310" y="-426"/>
                        <a:ext cx="2496690" cy="2853361"/>
                      </a:xfrm>
                      <a:prstGeom prst="rect">
                        <a:avLst/>
                      </a:prstGeom>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2312917691"/>
              </p:ext>
            </p:extLst>
          </p:nvPr>
        </p:nvGraphicFramePr>
        <p:xfrm>
          <a:off x="4427984" y="35100"/>
          <a:ext cx="2465606" cy="2817836"/>
        </p:xfrm>
        <a:graphic>
          <a:graphicData uri="http://schemas.openxmlformats.org/presentationml/2006/ole">
            <mc:AlternateContent xmlns:mc="http://schemas.openxmlformats.org/markup-compatibility/2006">
              <mc:Choice xmlns:v="urn:schemas-microsoft-com:vml" Requires="v">
                <p:oleObj spid="_x0000_s2414" name="Acrobat Document" r:id="rId13" imgW="5667139" imgH="6476786" progId="Acrobat.Document.11">
                  <p:embed/>
                </p:oleObj>
              </mc:Choice>
              <mc:Fallback>
                <p:oleObj name="Acrobat Document" r:id="rId13" imgW="5667139" imgH="6476786" progId="Acrobat.Document.11">
                  <p:embed/>
                  <p:pic>
                    <p:nvPicPr>
                      <p:cNvPr id="0" name=""/>
                      <p:cNvPicPr/>
                      <p:nvPr/>
                    </p:nvPicPr>
                    <p:blipFill>
                      <a:blip r:embed="rId14"/>
                      <a:stretch>
                        <a:fillRect/>
                      </a:stretch>
                    </p:blipFill>
                    <p:spPr>
                      <a:xfrm>
                        <a:off x="4427984" y="35100"/>
                        <a:ext cx="2465606" cy="2817836"/>
                      </a:xfrm>
                      <a:prstGeom prst="rect">
                        <a:avLst/>
                      </a:prstGeom>
                    </p:spPr>
                  </p:pic>
                </p:oleObj>
              </mc:Fallback>
            </mc:AlternateContent>
          </a:graphicData>
        </a:graphic>
      </p:graphicFrame>
      <p:sp>
        <p:nvSpPr>
          <p:cNvPr id="8" name="Rektangel 7"/>
          <p:cNvSpPr/>
          <p:nvPr/>
        </p:nvSpPr>
        <p:spPr>
          <a:xfrm>
            <a:off x="5351457" y="2060847"/>
            <a:ext cx="3782061" cy="461665"/>
          </a:xfrm>
          <a:prstGeom prst="rect">
            <a:avLst/>
          </a:prstGeom>
          <a:solidFill>
            <a:schemeClr val="bg1">
              <a:lumMod val="95000"/>
            </a:schemeClr>
          </a:solidFill>
        </p:spPr>
        <p:txBody>
          <a:bodyPr wrap="none">
            <a:spAutoFit/>
          </a:bodyPr>
          <a:lstStyle/>
          <a:p>
            <a:r>
              <a:rPr lang="sv-SE" sz="2400" b="1" dirty="0"/>
              <a:t>Färg – Form – Bild – Innehåll</a:t>
            </a:r>
          </a:p>
        </p:txBody>
      </p:sp>
      <p:sp>
        <p:nvSpPr>
          <p:cNvPr id="10" name="Rektangel 9"/>
          <p:cNvSpPr/>
          <p:nvPr/>
        </p:nvSpPr>
        <p:spPr>
          <a:xfrm>
            <a:off x="127538" y="476672"/>
            <a:ext cx="4932040" cy="3139321"/>
          </a:xfrm>
          <a:prstGeom prst="rect">
            <a:avLst/>
          </a:prstGeom>
        </p:spPr>
        <p:txBody>
          <a:bodyPr wrap="square">
            <a:spAutoFit/>
          </a:bodyPr>
          <a:lstStyle/>
          <a:p>
            <a:r>
              <a:rPr lang="sv-SE" b="1" dirty="0" smtClean="0"/>
              <a:t>Religion 9 fullföljer vår strävan </a:t>
            </a:r>
            <a:r>
              <a:rPr lang="sv-SE" b="1" dirty="0"/>
              <a:t>att möta både lärarens ambition och elevens </a:t>
            </a:r>
            <a:r>
              <a:rPr lang="sv-SE" b="1" dirty="0" smtClean="0"/>
              <a:t>behov genom att bygga </a:t>
            </a:r>
            <a:r>
              <a:rPr lang="sv-SE" b="1" dirty="0"/>
              <a:t>boken på Färg – Form – </a:t>
            </a:r>
            <a:r>
              <a:rPr lang="sv-SE" b="1" dirty="0" smtClean="0"/>
              <a:t>Bild -Innehåll:</a:t>
            </a:r>
          </a:p>
          <a:p>
            <a:endParaRPr lang="sv-SE" b="1" dirty="0"/>
          </a:p>
          <a:p>
            <a:r>
              <a:rPr lang="sv-SE" b="1" i="1" dirty="0"/>
              <a:t>Färgen</a:t>
            </a:r>
            <a:r>
              <a:rPr lang="sv-SE" b="1" dirty="0"/>
              <a:t> anger på varje sida var man befinner </a:t>
            </a:r>
            <a:r>
              <a:rPr lang="sv-SE" b="1" dirty="0" smtClean="0"/>
              <a:t>sig </a:t>
            </a:r>
          </a:p>
          <a:p>
            <a:r>
              <a:rPr lang="sv-SE" b="1" i="1" dirty="0" smtClean="0"/>
              <a:t>Formen</a:t>
            </a:r>
            <a:r>
              <a:rPr lang="sv-SE" b="1" dirty="0" smtClean="0"/>
              <a:t> </a:t>
            </a:r>
            <a:r>
              <a:rPr lang="sv-SE" b="1" dirty="0"/>
              <a:t>är stringent hållen så att eleven kan känna igen </a:t>
            </a:r>
            <a:r>
              <a:rPr lang="sv-SE" b="1" dirty="0" smtClean="0"/>
              <a:t>sig</a:t>
            </a:r>
          </a:p>
          <a:p>
            <a:r>
              <a:rPr lang="sv-SE" b="1" i="1" dirty="0" smtClean="0"/>
              <a:t>Bilden</a:t>
            </a:r>
            <a:r>
              <a:rPr lang="sv-SE" b="1" dirty="0" smtClean="0"/>
              <a:t> </a:t>
            </a:r>
            <a:r>
              <a:rPr lang="sv-SE" b="1" dirty="0"/>
              <a:t>har en lärande uppgift och är ingen dekorativ utfyllnad </a:t>
            </a:r>
          </a:p>
          <a:p>
            <a:r>
              <a:rPr lang="sv-SE" b="1" i="1" dirty="0" smtClean="0"/>
              <a:t>Innehållet</a:t>
            </a:r>
            <a:r>
              <a:rPr lang="sv-SE" b="1" dirty="0" smtClean="0"/>
              <a:t> </a:t>
            </a:r>
            <a:r>
              <a:rPr lang="sv-SE" b="1" dirty="0"/>
              <a:t>presenteras med  </a:t>
            </a:r>
            <a:r>
              <a:rPr lang="sv-SE" b="1" dirty="0" smtClean="0"/>
              <a:t>text  av olika stil och svårighetsgrad, tid för reflektion och återkoppling.</a:t>
            </a:r>
            <a:endParaRPr lang="sv-SE" b="1" dirty="0"/>
          </a:p>
        </p:txBody>
      </p:sp>
      <p:sp>
        <p:nvSpPr>
          <p:cNvPr id="11" name="Rektangel 10"/>
          <p:cNvSpPr/>
          <p:nvPr/>
        </p:nvSpPr>
        <p:spPr>
          <a:xfrm>
            <a:off x="193085" y="0"/>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Tree>
    <p:extLst>
      <p:ext uri="{BB962C8B-B14F-4D97-AF65-F5344CB8AC3E}">
        <p14:creationId xmlns:p14="http://schemas.microsoft.com/office/powerpoint/2010/main" val="19817023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966403" y="252527"/>
            <a:ext cx="3782061" cy="461665"/>
          </a:xfrm>
          <a:prstGeom prst="rect">
            <a:avLst/>
          </a:prstGeom>
          <a:solidFill>
            <a:schemeClr val="bg1">
              <a:lumMod val="95000"/>
            </a:schemeClr>
          </a:solidFill>
        </p:spPr>
        <p:txBody>
          <a:bodyPr wrap="none">
            <a:spAutoFit/>
          </a:bodyPr>
          <a:lstStyle/>
          <a:p>
            <a:r>
              <a:rPr lang="sv-SE" sz="2400" b="1" dirty="0"/>
              <a:t>Färg – Form – Bild – Innehåll</a:t>
            </a:r>
          </a:p>
        </p:txBody>
      </p:sp>
      <p:sp>
        <p:nvSpPr>
          <p:cNvPr id="10" name="Rektangel 9"/>
          <p:cNvSpPr/>
          <p:nvPr/>
        </p:nvSpPr>
        <p:spPr>
          <a:xfrm>
            <a:off x="241657" y="476672"/>
            <a:ext cx="4932040" cy="3139321"/>
          </a:xfrm>
          <a:prstGeom prst="rect">
            <a:avLst/>
          </a:prstGeom>
        </p:spPr>
        <p:txBody>
          <a:bodyPr wrap="square">
            <a:spAutoFit/>
          </a:bodyPr>
          <a:lstStyle/>
          <a:p>
            <a:r>
              <a:rPr lang="sv-SE" b="1" dirty="0" smtClean="0"/>
              <a:t>Religion 9 fullföljer vår strävan </a:t>
            </a:r>
            <a:r>
              <a:rPr lang="sv-SE" b="1" dirty="0"/>
              <a:t>att möta både lärarens ambition och elevens </a:t>
            </a:r>
            <a:r>
              <a:rPr lang="sv-SE" b="1" dirty="0" smtClean="0"/>
              <a:t>behov genom att bygga </a:t>
            </a:r>
            <a:r>
              <a:rPr lang="sv-SE" b="1" dirty="0"/>
              <a:t>boken på Färg – Form – </a:t>
            </a:r>
            <a:r>
              <a:rPr lang="sv-SE" b="1" dirty="0" smtClean="0"/>
              <a:t>Bild -Innehåll:</a:t>
            </a:r>
          </a:p>
          <a:p>
            <a:endParaRPr lang="sv-SE" b="1" dirty="0"/>
          </a:p>
          <a:p>
            <a:r>
              <a:rPr lang="sv-SE" b="1" i="1" dirty="0"/>
              <a:t>Färgen</a:t>
            </a:r>
            <a:r>
              <a:rPr lang="sv-SE" b="1" dirty="0"/>
              <a:t> anger på varje sida var man befinner </a:t>
            </a:r>
            <a:r>
              <a:rPr lang="sv-SE" b="1" dirty="0" smtClean="0"/>
              <a:t>sig </a:t>
            </a:r>
          </a:p>
          <a:p>
            <a:r>
              <a:rPr lang="sv-SE" b="1" i="1" dirty="0" smtClean="0"/>
              <a:t>Formen</a:t>
            </a:r>
            <a:r>
              <a:rPr lang="sv-SE" b="1" dirty="0" smtClean="0"/>
              <a:t> </a:t>
            </a:r>
            <a:r>
              <a:rPr lang="sv-SE" b="1" dirty="0"/>
              <a:t>är stringent hållen så att eleven kan känna igen </a:t>
            </a:r>
            <a:r>
              <a:rPr lang="sv-SE" b="1" dirty="0" smtClean="0"/>
              <a:t>sig</a:t>
            </a:r>
          </a:p>
          <a:p>
            <a:r>
              <a:rPr lang="sv-SE" b="1" i="1" dirty="0" smtClean="0"/>
              <a:t>Bilden</a:t>
            </a:r>
            <a:r>
              <a:rPr lang="sv-SE" b="1" dirty="0" smtClean="0"/>
              <a:t> </a:t>
            </a:r>
            <a:r>
              <a:rPr lang="sv-SE" b="1" dirty="0"/>
              <a:t>har en lärande uppgift och är ingen dekorativ utfyllnad </a:t>
            </a:r>
          </a:p>
          <a:p>
            <a:r>
              <a:rPr lang="sv-SE" b="1" i="1" dirty="0" smtClean="0"/>
              <a:t>Innehållet</a:t>
            </a:r>
            <a:r>
              <a:rPr lang="sv-SE" b="1" dirty="0" smtClean="0"/>
              <a:t> </a:t>
            </a:r>
            <a:r>
              <a:rPr lang="sv-SE" b="1" dirty="0"/>
              <a:t>presenteras med  </a:t>
            </a:r>
            <a:r>
              <a:rPr lang="sv-SE" b="1" dirty="0" smtClean="0"/>
              <a:t>text  av olika stil och svårighetsgrad, tid för reflektion och återkoppling.</a:t>
            </a:r>
            <a:endParaRPr lang="sv-SE" b="1" dirty="0"/>
          </a:p>
        </p:txBody>
      </p:sp>
      <p:sp>
        <p:nvSpPr>
          <p:cNvPr id="11" name="Rektangel 10"/>
          <p:cNvSpPr/>
          <p:nvPr/>
        </p:nvSpPr>
        <p:spPr>
          <a:xfrm>
            <a:off x="193085" y="0"/>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837" y="4249469"/>
            <a:ext cx="2909163" cy="258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96" y="2859673"/>
            <a:ext cx="2710671" cy="398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6668" y="3951145"/>
            <a:ext cx="2575459" cy="2478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9106" y="1023485"/>
            <a:ext cx="2039358" cy="302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963859"/>
            <a:ext cx="2993562" cy="2478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9578" y="1001866"/>
            <a:ext cx="2320734" cy="192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701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31966" y="953907"/>
            <a:ext cx="2005007" cy="4801314"/>
          </a:xfrm>
          <a:prstGeom prst="rect">
            <a:avLst/>
          </a:prstGeom>
        </p:spPr>
        <p:txBody>
          <a:bodyPr wrap="square">
            <a:spAutoFit/>
          </a:bodyPr>
          <a:lstStyle/>
          <a:p>
            <a:r>
              <a:rPr lang="sv-SE" b="1" dirty="0"/>
              <a:t>V</a:t>
            </a:r>
            <a:r>
              <a:rPr lang="sv-SE" b="1" dirty="0" smtClean="0"/>
              <a:t>ad </a:t>
            </a:r>
            <a:r>
              <a:rPr lang="sv-SE" b="1" dirty="0"/>
              <a:t>de förväntar sig </a:t>
            </a:r>
            <a:r>
              <a:rPr lang="sv-SE" b="1" dirty="0" smtClean="0"/>
              <a:t>elever att </a:t>
            </a:r>
            <a:r>
              <a:rPr lang="sv-SE" b="1" dirty="0"/>
              <a:t>möta på det första </a:t>
            </a:r>
            <a:r>
              <a:rPr lang="sv-SE" b="1" dirty="0" smtClean="0"/>
              <a:t>uppslaget?</a:t>
            </a:r>
            <a:r>
              <a:rPr lang="sv-SE" b="1" dirty="0"/>
              <a:t/>
            </a:r>
            <a:br>
              <a:rPr lang="sv-SE" b="1" dirty="0"/>
            </a:br>
            <a:r>
              <a:rPr lang="sv-SE" b="1" dirty="0"/>
              <a:t>- N</a:t>
            </a:r>
            <a:r>
              <a:rPr lang="sv-SE" b="1" dirty="0" smtClean="0"/>
              <a:t>åt religiöst, svarar de flesta.</a:t>
            </a:r>
          </a:p>
          <a:p>
            <a:endParaRPr lang="sv-SE" b="1" dirty="0" smtClean="0"/>
          </a:p>
          <a:p>
            <a:r>
              <a:rPr lang="sv-SE" b="1" dirty="0" smtClean="0"/>
              <a:t>Modern hjärnforskning visar att hjärnan behöver överraskningar för att triggas igång.</a:t>
            </a:r>
          </a:p>
          <a:p>
            <a:endParaRPr lang="sv-SE" b="1" dirty="0" smtClean="0"/>
          </a:p>
          <a:p>
            <a:r>
              <a:rPr lang="sv-SE" b="1" dirty="0" smtClean="0"/>
              <a:t>Så varför inte börja med stadslivet  i stället?</a:t>
            </a:r>
            <a:endParaRPr lang="sv-SE" dirty="0"/>
          </a:p>
        </p:txBody>
      </p:sp>
      <p:sp>
        <p:nvSpPr>
          <p:cNvPr id="3" name="Rektangel 2"/>
          <p:cNvSpPr/>
          <p:nvPr/>
        </p:nvSpPr>
        <p:spPr>
          <a:xfrm>
            <a:off x="3707904" y="188640"/>
            <a:ext cx="5244897" cy="523220"/>
          </a:xfrm>
          <a:prstGeom prst="rect">
            <a:avLst/>
          </a:prstGeom>
        </p:spPr>
        <p:txBody>
          <a:bodyPr wrap="none">
            <a:spAutoFit/>
          </a:bodyPr>
          <a:lstStyle/>
          <a:p>
            <a:r>
              <a:rPr lang="sv-SE" sz="2800" dirty="0"/>
              <a:t>Vad är viktigt för optimalt lärande?</a:t>
            </a:r>
          </a:p>
        </p:txBody>
      </p:sp>
      <p:sp>
        <p:nvSpPr>
          <p:cNvPr id="4" name="Rektangel 3"/>
          <p:cNvSpPr/>
          <p:nvPr/>
        </p:nvSpPr>
        <p:spPr>
          <a:xfrm>
            <a:off x="395536" y="188640"/>
            <a:ext cx="1247457" cy="369332"/>
          </a:xfrm>
          <a:prstGeom prst="rect">
            <a:avLst/>
          </a:prstGeom>
        </p:spPr>
        <p:txBody>
          <a:bodyPr wrap="none">
            <a:spAutoFit/>
          </a:bodyPr>
          <a:lstStyle/>
          <a:p>
            <a:r>
              <a:rPr lang="sv-SE" b="1" dirty="0">
                <a:latin typeface="Algerian" pitchFamily="82" charset="0"/>
              </a:rPr>
              <a:t>Impulser</a:t>
            </a:r>
            <a:endParaRPr lang="sv-SE" sz="1600" b="1" dirty="0"/>
          </a:p>
        </p:txBody>
      </p:sp>
      <p:pic>
        <p:nvPicPr>
          <p:cNvPr id="4098" name="Picture 2" descr="http://remusforlag.se/images/bannerImg.jpg?cache=c9fd3d3feb7817de5c2398b5a07204d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2" y="5790791"/>
            <a:ext cx="3581240" cy="1067209"/>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p:cNvSpPr/>
          <p:nvPr/>
        </p:nvSpPr>
        <p:spPr>
          <a:xfrm>
            <a:off x="3707904" y="727583"/>
            <a:ext cx="5328592" cy="6186309"/>
          </a:xfrm>
          <a:prstGeom prst="rect">
            <a:avLst/>
          </a:prstGeom>
          <a:solidFill>
            <a:schemeClr val="bg1">
              <a:lumMod val="95000"/>
            </a:schemeClr>
          </a:solidFill>
        </p:spPr>
        <p:txBody>
          <a:bodyPr wrap="square">
            <a:spAutoFit/>
          </a:bodyPr>
          <a:lstStyle/>
          <a:p>
            <a:r>
              <a:rPr lang="sv-SE" b="1" dirty="0"/>
              <a:t>Den heliga staden</a:t>
            </a:r>
          </a:p>
          <a:p>
            <a:r>
              <a:rPr lang="sv-SE" b="1" dirty="0"/>
              <a:t>Vissa städer som Jerusalem och Ayodhya har mer än </a:t>
            </a:r>
            <a:r>
              <a:rPr lang="sv-SE" b="1" dirty="0" smtClean="0"/>
              <a:t>andra kommit </a:t>
            </a:r>
            <a:r>
              <a:rPr lang="sv-SE" b="1" dirty="0"/>
              <a:t>att bli heliga. </a:t>
            </a:r>
            <a:r>
              <a:rPr lang="sv-SE" b="1" dirty="0" smtClean="0"/>
              <a:t>Du </a:t>
            </a:r>
            <a:r>
              <a:rPr lang="sv-SE" b="1" dirty="0"/>
              <a:t>kommer att se hur komplicerat det kan vara </a:t>
            </a:r>
            <a:r>
              <a:rPr lang="sv-SE" b="1" dirty="0" smtClean="0"/>
              <a:t>att uppfattas </a:t>
            </a:r>
            <a:r>
              <a:rPr lang="sv-SE" b="1" dirty="0"/>
              <a:t>som en helig stad.</a:t>
            </a:r>
          </a:p>
          <a:p>
            <a:endParaRPr lang="sv-SE" b="1" dirty="0" smtClean="0"/>
          </a:p>
          <a:p>
            <a:r>
              <a:rPr lang="sv-SE" b="1" dirty="0" smtClean="0"/>
              <a:t>Den </a:t>
            </a:r>
            <a:r>
              <a:rPr lang="sv-SE" b="1" dirty="0"/>
              <a:t>mångreligiösa staden</a:t>
            </a:r>
          </a:p>
          <a:p>
            <a:r>
              <a:rPr lang="sv-SE" b="1" dirty="0"/>
              <a:t>Andra städer som Singapore och stadsdelar som Södermalm </a:t>
            </a:r>
            <a:r>
              <a:rPr lang="sv-SE" b="1" dirty="0" smtClean="0"/>
              <a:t>i Stockholm </a:t>
            </a:r>
            <a:r>
              <a:rPr lang="sv-SE" b="1" dirty="0"/>
              <a:t>har det gemensamt att de har sedan lång tid tillbaka</a:t>
            </a:r>
          </a:p>
          <a:p>
            <a:r>
              <a:rPr lang="sv-SE" b="1" dirty="0"/>
              <a:t>en befolkning som tagit med sig sin kultur och sin religion </a:t>
            </a:r>
            <a:r>
              <a:rPr lang="sv-SE" b="1" dirty="0" smtClean="0"/>
              <a:t>så att </a:t>
            </a:r>
            <a:r>
              <a:rPr lang="sv-SE" b="1" dirty="0"/>
              <a:t>det konkret visar sig i stadens arkitektur</a:t>
            </a:r>
            <a:r>
              <a:rPr lang="sv-SE" b="1" dirty="0" smtClean="0"/>
              <a:t>.</a:t>
            </a:r>
          </a:p>
          <a:p>
            <a:endParaRPr lang="sv-SE" b="1" dirty="0"/>
          </a:p>
          <a:p>
            <a:r>
              <a:rPr lang="sv-SE" b="1" dirty="0"/>
              <a:t>Den trånga staden</a:t>
            </a:r>
          </a:p>
          <a:p>
            <a:r>
              <a:rPr lang="sv-SE" b="1" dirty="0"/>
              <a:t>Religionsbyggnader i många stora städer i världen trängs </a:t>
            </a:r>
            <a:r>
              <a:rPr lang="sv-SE" b="1" dirty="0" smtClean="0"/>
              <a:t>med många </a:t>
            </a:r>
            <a:r>
              <a:rPr lang="sv-SE" b="1" dirty="0"/>
              <a:t>andra intressenters byggnader. Ett exempel på </a:t>
            </a:r>
            <a:r>
              <a:rPr lang="sv-SE" b="1" dirty="0" smtClean="0"/>
              <a:t>detta utgör </a:t>
            </a:r>
            <a:r>
              <a:rPr lang="sv-SE" b="1" dirty="0"/>
              <a:t>Trinity Church på Manhattan i New York. </a:t>
            </a:r>
            <a:endParaRPr lang="sv-SE" b="1" dirty="0" smtClean="0"/>
          </a:p>
          <a:p>
            <a:endParaRPr lang="sv-SE" b="1" dirty="0"/>
          </a:p>
          <a:p>
            <a:r>
              <a:rPr lang="sv-SE" b="1" dirty="0" smtClean="0"/>
              <a:t>Genom </a:t>
            </a:r>
            <a:r>
              <a:rPr lang="sv-SE" b="1" dirty="0"/>
              <a:t>att studera olika städers utveckling får du en</a:t>
            </a:r>
          </a:p>
          <a:p>
            <a:r>
              <a:rPr lang="sv-SE" b="1" dirty="0"/>
              <a:t>god bild av religionens plats i samhället.</a:t>
            </a:r>
            <a:endParaRPr lang="sv-SE" dirty="0"/>
          </a:p>
        </p:txBody>
      </p:sp>
    </p:spTree>
    <p:extLst>
      <p:ext uri="{BB962C8B-B14F-4D97-AF65-F5344CB8AC3E}">
        <p14:creationId xmlns:p14="http://schemas.microsoft.com/office/powerpoint/2010/main" val="12982360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45935" y="184387"/>
            <a:ext cx="4470081" cy="1143000"/>
          </a:xfrm>
        </p:spPr>
        <p:txBody>
          <a:bodyPr>
            <a:normAutofit fontScale="90000"/>
          </a:bodyPr>
          <a:lstStyle/>
          <a:p>
            <a:pPr algn="l"/>
            <a:r>
              <a:rPr lang="sv-SE" sz="3600" dirty="0">
                <a:solidFill>
                  <a:srgbClr val="002060"/>
                </a:solidFill>
              </a:rPr>
              <a:t>O</a:t>
            </a:r>
            <a:r>
              <a:rPr lang="sv-SE" sz="3600" dirty="0" smtClean="0">
                <a:solidFill>
                  <a:srgbClr val="002060"/>
                </a:solidFill>
              </a:rPr>
              <a:t>väntade </a:t>
            </a:r>
            <a:r>
              <a:rPr lang="sv-SE" sz="3600" b="1" dirty="0">
                <a:solidFill>
                  <a:srgbClr val="002060"/>
                </a:solidFill>
                <a:latin typeface="Algerian" pitchFamily="82" charset="0"/>
              </a:rPr>
              <a:t>Impulser</a:t>
            </a:r>
            <a:r>
              <a:rPr lang="sv-SE" sz="3200" b="1" dirty="0">
                <a:solidFill>
                  <a:srgbClr val="002060"/>
                </a:solidFill>
              </a:rPr>
              <a:t/>
            </a:r>
            <a:br>
              <a:rPr lang="sv-SE" sz="3200" b="1" dirty="0">
                <a:solidFill>
                  <a:srgbClr val="002060"/>
                </a:solidFill>
              </a:rPr>
            </a:br>
            <a:r>
              <a:rPr lang="sv-SE" sz="3600" dirty="0" smtClean="0">
                <a:solidFill>
                  <a:srgbClr val="002060"/>
                </a:solidFill>
              </a:rPr>
              <a:t> ger oväntat gott resultat</a:t>
            </a:r>
            <a:endParaRPr lang="sv-SE" sz="3600" dirty="0">
              <a:solidFill>
                <a:srgbClr val="002060"/>
              </a:solidFill>
            </a:endParaRPr>
          </a:p>
        </p:txBody>
      </p:sp>
      <p:sp>
        <p:nvSpPr>
          <p:cNvPr id="3" name="Platshållare för innehåll 2"/>
          <p:cNvSpPr>
            <a:spLocks noGrp="1"/>
          </p:cNvSpPr>
          <p:nvPr>
            <p:ph sz="half" idx="4294967295"/>
          </p:nvPr>
        </p:nvSpPr>
        <p:spPr>
          <a:xfrm>
            <a:off x="4637531" y="1556792"/>
            <a:ext cx="4261101" cy="4525963"/>
          </a:xfrm>
          <a:prstGeom prst="rect">
            <a:avLst/>
          </a:prstGeom>
        </p:spPr>
        <p:txBody>
          <a:bodyPr>
            <a:normAutofit lnSpcReduction="10000"/>
          </a:bodyPr>
          <a:lstStyle/>
          <a:p>
            <a:r>
              <a:rPr lang="sv-SE" sz="1800" dirty="0" smtClean="0">
                <a:solidFill>
                  <a:srgbClr val="002060"/>
                </a:solidFill>
              </a:rPr>
              <a:t>Man kan välja att studera ett fenomen, ett tema eller nåt annat urvalskriterium som samtliga är artificiella.</a:t>
            </a:r>
          </a:p>
          <a:p>
            <a:r>
              <a:rPr lang="sv-SE" sz="1800" dirty="0" smtClean="0">
                <a:solidFill>
                  <a:srgbClr val="002060"/>
                </a:solidFill>
              </a:rPr>
              <a:t>Vi har valt </a:t>
            </a:r>
            <a:r>
              <a:rPr lang="sv-SE" sz="1800" dirty="0" smtClean="0">
                <a:solidFill>
                  <a:srgbClr val="002060"/>
                </a:solidFill>
              </a:rPr>
              <a:t>elevens funderingar</a:t>
            </a:r>
            <a:r>
              <a:rPr lang="sv-SE" sz="1800" dirty="0" smtClean="0">
                <a:solidFill>
                  <a:srgbClr val="002060"/>
                </a:solidFill>
              </a:rPr>
              <a:t> </a:t>
            </a:r>
            <a:r>
              <a:rPr lang="sv-SE" sz="1800" dirty="0" smtClean="0">
                <a:solidFill>
                  <a:srgbClr val="002060"/>
                </a:solidFill>
              </a:rPr>
              <a:t>som </a:t>
            </a:r>
            <a:r>
              <a:rPr lang="sv-SE" sz="1800" dirty="0" smtClean="0">
                <a:solidFill>
                  <a:srgbClr val="002060"/>
                </a:solidFill>
              </a:rPr>
              <a:t>en utgångspunkt </a:t>
            </a:r>
            <a:r>
              <a:rPr lang="sv-SE" sz="1800" dirty="0" smtClean="0">
                <a:solidFill>
                  <a:srgbClr val="002060"/>
                </a:solidFill>
              </a:rPr>
              <a:t>eftersom </a:t>
            </a:r>
            <a:r>
              <a:rPr lang="sv-SE" sz="1800" dirty="0" smtClean="0">
                <a:solidFill>
                  <a:srgbClr val="002060"/>
                </a:solidFill>
              </a:rPr>
              <a:t>de dyker upp då och då. En fisketur får konkret illustera ett sådant tillfälle.</a:t>
            </a:r>
            <a:endParaRPr lang="sv-SE" sz="1800" dirty="0" smtClean="0">
              <a:solidFill>
                <a:srgbClr val="002060"/>
              </a:solidFill>
            </a:endParaRPr>
          </a:p>
          <a:p>
            <a:r>
              <a:rPr lang="sv-SE" sz="1800" dirty="0">
                <a:solidFill>
                  <a:srgbClr val="002060"/>
                </a:solidFill>
              </a:rPr>
              <a:t>En fisketur </a:t>
            </a:r>
            <a:r>
              <a:rPr lang="sv-SE" sz="1800" dirty="0" smtClean="0">
                <a:solidFill>
                  <a:srgbClr val="002060"/>
                </a:solidFill>
              </a:rPr>
              <a:t>är för samtliga välkänd både i fysisk bemärkelse och förmedlad genom digitala media</a:t>
            </a:r>
            <a:r>
              <a:rPr lang="sv-SE" sz="1800" dirty="0" smtClean="0">
                <a:solidFill>
                  <a:srgbClr val="002060"/>
                </a:solidFill>
              </a:rPr>
              <a:t>. </a:t>
            </a:r>
            <a:endParaRPr lang="sv-SE" sz="1800" dirty="0" smtClean="0">
              <a:solidFill>
                <a:srgbClr val="002060"/>
              </a:solidFill>
            </a:endParaRPr>
          </a:p>
          <a:p>
            <a:r>
              <a:rPr lang="sv-SE" sz="1800" dirty="0" smtClean="0">
                <a:solidFill>
                  <a:srgbClr val="002060"/>
                </a:solidFill>
              </a:rPr>
              <a:t>Vanligen finner man inget samband mellan denna </a:t>
            </a:r>
            <a:r>
              <a:rPr lang="sv-SE" sz="1800" dirty="0" smtClean="0">
                <a:solidFill>
                  <a:srgbClr val="002060"/>
                </a:solidFill>
              </a:rPr>
              <a:t>situation </a:t>
            </a:r>
            <a:r>
              <a:rPr lang="sv-SE" sz="1800" dirty="0" smtClean="0">
                <a:solidFill>
                  <a:srgbClr val="002060"/>
                </a:solidFill>
              </a:rPr>
              <a:t>och </a:t>
            </a:r>
            <a:r>
              <a:rPr lang="sv-SE" sz="1800" dirty="0" smtClean="0">
                <a:solidFill>
                  <a:srgbClr val="002060"/>
                </a:solidFill>
              </a:rPr>
              <a:t>livsfrågor</a:t>
            </a:r>
            <a:r>
              <a:rPr lang="sv-SE" sz="1800" dirty="0" smtClean="0">
                <a:solidFill>
                  <a:srgbClr val="002060"/>
                </a:solidFill>
              </a:rPr>
              <a:t>. </a:t>
            </a:r>
            <a:r>
              <a:rPr lang="sv-SE" sz="1800" dirty="0" smtClean="0">
                <a:solidFill>
                  <a:srgbClr val="002060"/>
                </a:solidFill>
              </a:rPr>
              <a:t>Och det är överraskningen: </a:t>
            </a:r>
            <a:endParaRPr lang="sv-SE" sz="1800" dirty="0" smtClean="0">
              <a:solidFill>
                <a:srgbClr val="002060"/>
              </a:solidFill>
            </a:endParaRPr>
          </a:p>
          <a:p>
            <a:r>
              <a:rPr lang="sv-SE" sz="1800" dirty="0" smtClean="0">
                <a:solidFill>
                  <a:srgbClr val="002060"/>
                </a:solidFill>
              </a:rPr>
              <a:t>Vad är </a:t>
            </a:r>
            <a:r>
              <a:rPr lang="sv-SE" sz="1800" dirty="0" smtClean="0">
                <a:solidFill>
                  <a:srgbClr val="002060"/>
                </a:solidFill>
              </a:rPr>
              <a:t>fiskar </a:t>
            </a:r>
            <a:r>
              <a:rPr lang="sv-SE" sz="1800" dirty="0">
                <a:solidFill>
                  <a:srgbClr val="002060"/>
                </a:solidFill>
              </a:rPr>
              <a:t>man efter </a:t>
            </a:r>
            <a:r>
              <a:rPr lang="sv-SE" sz="1800" dirty="0" smtClean="0">
                <a:solidFill>
                  <a:srgbClr val="002060"/>
                </a:solidFill>
              </a:rPr>
              <a:t>här</a:t>
            </a:r>
            <a:r>
              <a:rPr lang="sv-SE" sz="1800" dirty="0" smtClean="0">
                <a:solidFill>
                  <a:srgbClr val="002060"/>
                </a:solidFill>
              </a:rPr>
              <a:t>? Men rätt snart ska man finna att det inte är så långsökt som man först kan tro.</a:t>
            </a:r>
          </a:p>
        </p:txBody>
      </p:sp>
      <p:pic>
        <p:nvPicPr>
          <p:cNvPr id="5"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5949280"/>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6221048" y="6254080"/>
            <a:ext cx="2114169" cy="369332"/>
          </a:xfrm>
          <a:prstGeom prst="rect">
            <a:avLst/>
          </a:prstGeom>
          <a:noFill/>
        </p:spPr>
        <p:txBody>
          <a:bodyPr wrap="none" rtlCol="0">
            <a:spAutoFit/>
          </a:bodyPr>
          <a:lstStyle/>
          <a:p>
            <a:r>
              <a:rPr lang="sv-SE" dirty="0" smtClean="0"/>
              <a:t>www.remusforlag.se</a:t>
            </a:r>
            <a:endParaRPr lang="sv-SE"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75786"/>
            <a:ext cx="4824536" cy="5582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6752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214368" y="740849"/>
            <a:ext cx="7843301" cy="2862322"/>
          </a:xfrm>
          <a:prstGeom prst="rect">
            <a:avLst/>
          </a:prstGeom>
          <a:noFill/>
        </p:spPr>
        <p:txBody>
          <a:bodyPr wrap="none" rtlCol="0">
            <a:spAutoFit/>
          </a:bodyPr>
          <a:lstStyle/>
          <a:p>
            <a:pPr algn="r"/>
            <a:r>
              <a:rPr lang="sv-SE" b="1" dirty="0" smtClean="0"/>
              <a:t>Etik finns med i </a:t>
            </a:r>
            <a:r>
              <a:rPr lang="sv-SE" b="1" dirty="0" smtClean="0"/>
              <a:t>hela denna bok liksom de tidigare – </a:t>
            </a:r>
            <a:r>
              <a:rPr lang="sv-SE" b="1" dirty="0" smtClean="0"/>
              <a:t>särskilt i frågeställningar att </a:t>
            </a:r>
          </a:p>
          <a:p>
            <a:pPr algn="r"/>
            <a:r>
              <a:rPr lang="sv-SE" b="1" dirty="0" smtClean="0"/>
              <a:t>Reflektera och Resonera </a:t>
            </a:r>
            <a:r>
              <a:rPr lang="sv-SE" b="1" dirty="0" smtClean="0"/>
              <a:t>kring.</a:t>
            </a:r>
          </a:p>
          <a:p>
            <a:pPr algn="r"/>
            <a:r>
              <a:rPr lang="sv-SE" b="1" dirty="0" smtClean="0"/>
              <a:t> </a:t>
            </a:r>
            <a:endParaRPr lang="sv-SE" b="1" dirty="0" smtClean="0"/>
          </a:p>
          <a:p>
            <a:pPr algn="r"/>
            <a:r>
              <a:rPr lang="sv-SE" b="1" dirty="0" smtClean="0"/>
              <a:t> </a:t>
            </a:r>
            <a:r>
              <a:rPr lang="sv-SE" b="1" dirty="0" smtClean="0"/>
              <a:t>Men </a:t>
            </a:r>
            <a:r>
              <a:rPr lang="sv-SE" b="1" dirty="0" smtClean="0"/>
              <a:t>etiken har </a:t>
            </a:r>
            <a:r>
              <a:rPr lang="sv-SE" b="1" dirty="0" smtClean="0"/>
              <a:t>i denna bok särskild fokus</a:t>
            </a:r>
          </a:p>
          <a:p>
            <a:pPr algn="r"/>
            <a:r>
              <a:rPr lang="sv-SE" b="1" dirty="0"/>
              <a:t>p</a:t>
            </a:r>
            <a:r>
              <a:rPr lang="sv-SE" b="1" dirty="0" smtClean="0"/>
              <a:t>å samhällsförhållanden </a:t>
            </a:r>
          </a:p>
          <a:p>
            <a:pPr algn="r"/>
            <a:r>
              <a:rPr lang="sv-SE" b="1" dirty="0" smtClean="0"/>
              <a:t>och global problematik.</a:t>
            </a:r>
          </a:p>
          <a:p>
            <a:pPr algn="r"/>
            <a:r>
              <a:rPr lang="sv-SE" b="1" dirty="0" smtClean="0"/>
              <a:t>Ett ytterligare exempel på progression från </a:t>
            </a:r>
          </a:p>
          <a:p>
            <a:pPr algn="r"/>
            <a:r>
              <a:rPr lang="sv-SE" b="1" dirty="0" smtClean="0"/>
              <a:t>individcentrering </a:t>
            </a:r>
          </a:p>
          <a:p>
            <a:pPr algn="r"/>
            <a:r>
              <a:rPr lang="sv-SE" b="1" dirty="0" smtClean="0"/>
              <a:t>till omvärldsorientering. </a:t>
            </a:r>
            <a:r>
              <a:rPr lang="sv-SE" b="1" dirty="0" smtClean="0"/>
              <a:t>  </a:t>
            </a:r>
            <a:endParaRPr lang="sv-SE" b="1" dirty="0" smtClean="0"/>
          </a:p>
          <a:p>
            <a:pPr algn="r"/>
            <a:endParaRPr lang="sv-SE" b="1" dirty="0" smtClean="0"/>
          </a:p>
        </p:txBody>
      </p:sp>
      <p:pic>
        <p:nvPicPr>
          <p:cNvPr id="4" name="Picture 3" descr="C:\Users\Carl\Desktop\Remus logg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1574" y="6067236"/>
            <a:ext cx="901700" cy="6096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6226798" y="6384263"/>
            <a:ext cx="2114169" cy="369332"/>
          </a:xfrm>
          <a:prstGeom prst="rect">
            <a:avLst/>
          </a:prstGeom>
        </p:spPr>
        <p:txBody>
          <a:bodyPr wrap="none">
            <a:spAutoFit/>
          </a:bodyPr>
          <a:lstStyle/>
          <a:p>
            <a:r>
              <a:rPr lang="sv-SE" dirty="0"/>
              <a:t>www.remusforlag.se</a:t>
            </a:r>
          </a:p>
        </p:txBody>
      </p:sp>
      <p:sp>
        <p:nvSpPr>
          <p:cNvPr id="5" name="Rektangel 4"/>
          <p:cNvSpPr/>
          <p:nvPr/>
        </p:nvSpPr>
        <p:spPr>
          <a:xfrm>
            <a:off x="539552" y="107340"/>
            <a:ext cx="1247457" cy="369332"/>
          </a:xfrm>
          <a:prstGeom prst="rect">
            <a:avLst/>
          </a:prstGeom>
        </p:spPr>
        <p:txBody>
          <a:bodyPr wrap="none">
            <a:spAutoFit/>
          </a:bodyPr>
          <a:lstStyle/>
          <a:p>
            <a:r>
              <a:rPr lang="sv-SE" b="1" dirty="0">
                <a:latin typeface="Algerian" pitchFamily="82" charset="0"/>
              </a:rPr>
              <a:t>Impulser</a:t>
            </a:r>
            <a:endParaRPr lang="sv-SE" sz="1600" b="1" dirty="0"/>
          </a:p>
        </p:txBody>
      </p:sp>
      <p:sp>
        <p:nvSpPr>
          <p:cNvPr id="6" name="textruta 5"/>
          <p:cNvSpPr txBox="1"/>
          <p:nvPr/>
        </p:nvSpPr>
        <p:spPr>
          <a:xfrm>
            <a:off x="1031428" y="5091601"/>
            <a:ext cx="3991093" cy="1477328"/>
          </a:xfrm>
          <a:prstGeom prst="rect">
            <a:avLst/>
          </a:prstGeom>
          <a:noFill/>
        </p:spPr>
        <p:txBody>
          <a:bodyPr wrap="none" rtlCol="0">
            <a:spAutoFit/>
          </a:bodyPr>
          <a:lstStyle/>
          <a:p>
            <a:r>
              <a:rPr lang="sv-SE" b="1" dirty="0" smtClean="0"/>
              <a:t>Etikavsnitt startar med en </a:t>
            </a:r>
          </a:p>
          <a:p>
            <a:r>
              <a:rPr lang="sv-SE" b="1" dirty="0" smtClean="0"/>
              <a:t>Problematik</a:t>
            </a:r>
          </a:p>
          <a:p>
            <a:endParaRPr lang="sv-SE" b="1" dirty="0" smtClean="0"/>
          </a:p>
          <a:p>
            <a:r>
              <a:rPr lang="sv-SE" b="1" dirty="0" smtClean="0"/>
              <a:t>… </a:t>
            </a:r>
            <a:r>
              <a:rPr lang="sv-SE" b="1" dirty="0" smtClean="0"/>
              <a:t>en trigger för att få en  ingång till vad </a:t>
            </a:r>
          </a:p>
          <a:p>
            <a:r>
              <a:rPr lang="sv-SE" b="1" dirty="0" smtClean="0"/>
              <a:t>en elev i dag kan ha för nytta av etik </a:t>
            </a:r>
            <a:endParaRPr lang="sv-SE" b="1" dirty="0"/>
          </a:p>
        </p:txBody>
      </p:sp>
      <p:sp>
        <p:nvSpPr>
          <p:cNvPr id="7" name="Rektangel 6"/>
          <p:cNvSpPr/>
          <p:nvPr/>
        </p:nvSpPr>
        <p:spPr>
          <a:xfrm>
            <a:off x="2313176" y="-17193"/>
            <a:ext cx="6219263" cy="738664"/>
          </a:xfrm>
          <a:prstGeom prst="rect">
            <a:avLst/>
          </a:prstGeom>
        </p:spPr>
        <p:txBody>
          <a:bodyPr wrap="square">
            <a:spAutoFit/>
          </a:bodyPr>
          <a:lstStyle/>
          <a:p>
            <a:r>
              <a:rPr lang="sv-SE" sz="2400" b="1" dirty="0"/>
              <a:t>Global etik och internationell rättvisa</a:t>
            </a:r>
          </a:p>
          <a:p>
            <a:r>
              <a:rPr lang="sv-SE" b="1" dirty="0"/>
              <a:t>Kan man överbrygga klyftorna i världen?</a:t>
            </a:r>
            <a:endParaRPr lang="sv-SE"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474" y="3284984"/>
            <a:ext cx="4705129" cy="26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51" y="2172010"/>
            <a:ext cx="3492342" cy="262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090637"/>
            <a:ext cx="2557463" cy="177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753190"/>
      </p:ext>
    </p:extLst>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rmisk">
  <a:themeElements>
    <a:clrScheme name="termisk">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termisk">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mis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TC101859868[[fn=Termisk]]</Template>
  <TotalTime>427</TotalTime>
  <Words>1363</Words>
  <Application>Microsoft Office PowerPoint</Application>
  <PresentationFormat>Bildspel på skärmen (4:3)</PresentationFormat>
  <Paragraphs>185</Paragraphs>
  <Slides>16</Slides>
  <Notes>1</Notes>
  <HiddenSlides>0</HiddenSlides>
  <MMClips>0</MMClips>
  <ScaleCrop>false</ScaleCrop>
  <HeadingPairs>
    <vt:vector size="6" baseType="variant">
      <vt:variant>
        <vt:lpstr>Tema</vt:lpstr>
      </vt:variant>
      <vt:variant>
        <vt:i4>1</vt:i4>
      </vt:variant>
      <vt:variant>
        <vt:lpstr>Serverprogram för OLE-inbäddning</vt:lpstr>
      </vt:variant>
      <vt:variant>
        <vt:i4>1</vt:i4>
      </vt:variant>
      <vt:variant>
        <vt:lpstr>Bildrubriker</vt:lpstr>
      </vt:variant>
      <vt:variant>
        <vt:i4>16</vt:i4>
      </vt:variant>
    </vt:vector>
  </HeadingPairs>
  <TitlesOfParts>
    <vt:vector size="18" baseType="lpstr">
      <vt:lpstr>termisk</vt:lpstr>
      <vt:lpstr>Acrobat Document</vt:lpstr>
      <vt:lpstr>PowerPoint-presentation</vt:lpstr>
      <vt:lpstr>PowerPoint-presentation</vt:lpstr>
      <vt:lpstr>PowerPoint-presentation</vt:lpstr>
      <vt:lpstr>PowerPoint-presentation</vt:lpstr>
      <vt:lpstr>PowerPoint-presentation</vt:lpstr>
      <vt:lpstr>PowerPoint-presentation</vt:lpstr>
      <vt:lpstr>PowerPoint-presentation</vt:lpstr>
      <vt:lpstr>Oväntade Impulser  ger oväntat gott resultat</vt:lpstr>
      <vt:lpstr>PowerPoint-presentation</vt:lpstr>
      <vt:lpstr>PowerPoint-presentation</vt:lpstr>
      <vt:lpstr>Berättelsen har sitt berättigande</vt:lpstr>
      <vt:lpstr>PowerPoint-presentation</vt:lpstr>
      <vt:lpstr>PowerPoint-presentation</vt:lpstr>
      <vt:lpstr>PowerPoint-presentation</vt:lpstr>
      <vt:lpstr>Multimodalt - många sätt att lära för optimalt lärande</vt:lpstr>
      <vt:lpstr>… för Dig som vill veta mer om neurodidaktik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Ägaren</dc:creator>
  <cp:lastModifiedBy>Ägaren</cp:lastModifiedBy>
  <cp:revision>66</cp:revision>
  <dcterms:created xsi:type="dcterms:W3CDTF">2014-05-07T18:41:13Z</dcterms:created>
  <dcterms:modified xsi:type="dcterms:W3CDTF">2014-05-20T15:54:17Z</dcterms:modified>
</cp:coreProperties>
</file>